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20" r:id="rId35"/>
    <p:sldMasterId id="2147483821" r:id="rId37"/>
    <p:sldMasterId id="2147483822" r:id="rId39"/>
  </p:sldMasterIdLst>
  <p:notesMasterIdLst>
    <p:notesMasterId r:id="rId43"/>
  </p:notesMasterIdLst>
  <p:handoutMasterIdLst>
    <p:handoutMasterId r:id="rId41"/>
  </p:handoutMasterIdLst>
  <p:sldIdLst>
    <p:sldId id="256" r:id="rId45"/>
    <p:sldId id="295" r:id="rId47"/>
    <p:sldId id="291" r:id="rId49"/>
    <p:sldId id="292" r:id="rId50"/>
    <p:sldId id="309" r:id="rId51"/>
    <p:sldId id="293" r:id="rId52"/>
    <p:sldId id="310" r:id="rId53"/>
    <p:sldId id="294" r:id="rId54"/>
    <p:sldId id="258" r:id="rId55"/>
    <p:sldId id="279" r:id="rId56"/>
    <p:sldId id="286" r:id="rId57"/>
    <p:sldId id="314" r:id="rId58"/>
    <p:sldId id="287" r:id="rId59"/>
    <p:sldId id="288" r:id="rId60"/>
    <p:sldId id="302" r:id="rId61"/>
    <p:sldId id="315" r:id="rId62"/>
    <p:sldId id="311" r:id="rId63"/>
    <p:sldId id="296" r:id="rId64"/>
    <p:sldId id="298" r:id="rId65"/>
    <p:sldId id="306" r:id="rId66"/>
    <p:sldId id="299" r:id="rId67"/>
    <p:sldId id="312" r:id="rId68"/>
    <p:sldId id="313" r:id="rId69"/>
    <p:sldId id="301" r:id="rId70"/>
    <p:sldId id="300" r:id="rId71"/>
    <p:sldId id="290" r:id="rId72"/>
    <p:sldId id="308" r:id="rId73"/>
    <p:sldId id="303" r:id="rId74"/>
    <p:sldId id="316" r:id="rId75"/>
    <p:sldId id="304" r:id="rId76"/>
    <p:sldId id="305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5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5" Type="http://schemas.openxmlformats.org/officeDocument/2006/relationships/slideMaster" Target="slideMasters/slideMaster1.xml"></Relationship><Relationship Id="rId36" Type="http://schemas.openxmlformats.org/officeDocument/2006/relationships/theme" Target="theme/theme1.xml"></Relationship><Relationship Id="rId37" Type="http://schemas.openxmlformats.org/officeDocument/2006/relationships/slideMaster" Target="slideMasters/slideMaster2.xml"></Relationship><Relationship Id="rId39" Type="http://schemas.openxmlformats.org/officeDocument/2006/relationships/slideMaster" Target="slideMasters/slideMaster3.xml"></Relationship><Relationship Id="rId41" Type="http://schemas.openxmlformats.org/officeDocument/2006/relationships/handoutMaster" Target="handoutMasters/handoutMaster1.xml"></Relationship><Relationship Id="rId43" Type="http://schemas.openxmlformats.org/officeDocument/2006/relationships/notesMaster" Target="notesMasters/notesMaster1.xml"></Relationship><Relationship Id="rId45" Type="http://schemas.openxmlformats.org/officeDocument/2006/relationships/slide" Target="slides/slide1.xml"></Relationship><Relationship Id="rId47" Type="http://schemas.openxmlformats.org/officeDocument/2006/relationships/slide" Target="slides/slide2.xml"></Relationship><Relationship Id="rId49" Type="http://schemas.openxmlformats.org/officeDocument/2006/relationships/slide" Target="slides/slide3.xml"></Relationship><Relationship Id="rId50" Type="http://schemas.openxmlformats.org/officeDocument/2006/relationships/slide" Target="slides/slide4.xml"></Relationship><Relationship Id="rId51" Type="http://schemas.openxmlformats.org/officeDocument/2006/relationships/slide" Target="slides/slide5.xml"></Relationship><Relationship Id="rId52" Type="http://schemas.openxmlformats.org/officeDocument/2006/relationships/slide" Target="slides/slide6.xml"></Relationship><Relationship Id="rId53" Type="http://schemas.openxmlformats.org/officeDocument/2006/relationships/slide" Target="slides/slide7.xml"></Relationship><Relationship Id="rId54" Type="http://schemas.openxmlformats.org/officeDocument/2006/relationships/slide" Target="slides/slide8.xml"></Relationship><Relationship Id="rId55" Type="http://schemas.openxmlformats.org/officeDocument/2006/relationships/slide" Target="slides/slide9.xml"></Relationship><Relationship Id="rId56" Type="http://schemas.openxmlformats.org/officeDocument/2006/relationships/slide" Target="slides/slide10.xml"></Relationship><Relationship Id="rId57" Type="http://schemas.openxmlformats.org/officeDocument/2006/relationships/slide" Target="slides/slide11.xml"></Relationship><Relationship Id="rId58" Type="http://schemas.openxmlformats.org/officeDocument/2006/relationships/slide" Target="slides/slide12.xml"></Relationship><Relationship Id="rId59" Type="http://schemas.openxmlformats.org/officeDocument/2006/relationships/slide" Target="slides/slide13.xml"></Relationship><Relationship Id="rId60" Type="http://schemas.openxmlformats.org/officeDocument/2006/relationships/slide" Target="slides/slide14.xml"></Relationship><Relationship Id="rId61" Type="http://schemas.openxmlformats.org/officeDocument/2006/relationships/slide" Target="slides/slide15.xml"></Relationship><Relationship Id="rId62" Type="http://schemas.openxmlformats.org/officeDocument/2006/relationships/slide" Target="slides/slide16.xml"></Relationship><Relationship Id="rId63" Type="http://schemas.openxmlformats.org/officeDocument/2006/relationships/slide" Target="slides/slide17.xml"></Relationship><Relationship Id="rId64" Type="http://schemas.openxmlformats.org/officeDocument/2006/relationships/slide" Target="slides/slide18.xml"></Relationship><Relationship Id="rId65" Type="http://schemas.openxmlformats.org/officeDocument/2006/relationships/slide" Target="slides/slide19.xml"></Relationship><Relationship Id="rId66" Type="http://schemas.openxmlformats.org/officeDocument/2006/relationships/slide" Target="slides/slide20.xml"></Relationship><Relationship Id="rId67" Type="http://schemas.openxmlformats.org/officeDocument/2006/relationships/slide" Target="slides/slide21.xml"></Relationship><Relationship Id="rId68" Type="http://schemas.openxmlformats.org/officeDocument/2006/relationships/slide" Target="slides/slide22.xml"></Relationship><Relationship Id="rId69" Type="http://schemas.openxmlformats.org/officeDocument/2006/relationships/slide" Target="slides/slide23.xml"></Relationship><Relationship Id="rId70" Type="http://schemas.openxmlformats.org/officeDocument/2006/relationships/slide" Target="slides/slide24.xml"></Relationship><Relationship Id="rId71" Type="http://schemas.openxmlformats.org/officeDocument/2006/relationships/slide" Target="slides/slide25.xml"></Relationship><Relationship Id="rId72" Type="http://schemas.openxmlformats.org/officeDocument/2006/relationships/slide" Target="slides/slide26.xml"></Relationship><Relationship Id="rId73" Type="http://schemas.openxmlformats.org/officeDocument/2006/relationships/slide" Target="slides/slide27.xml"></Relationship><Relationship Id="rId74" Type="http://schemas.openxmlformats.org/officeDocument/2006/relationships/slide" Target="slides/slide28.xml"></Relationship><Relationship Id="rId75" Type="http://schemas.openxmlformats.org/officeDocument/2006/relationships/slide" Target="slides/slide29.xml"></Relationship><Relationship Id="rId76" Type="http://schemas.openxmlformats.org/officeDocument/2006/relationships/slide" Target="slides/slide30.xml"></Relationship><Relationship Id="rId77" Type="http://schemas.openxmlformats.org/officeDocument/2006/relationships/slide" Target="slides/slide31.xml"></Relationship><Relationship Id="rId78" Type="http://schemas.openxmlformats.org/officeDocument/2006/relationships/viewProps" Target="viewProps.xml"></Relationship><Relationship Id="rId79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6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27.png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28.png"></Relationship><Relationship Id="rId3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30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32.png"></Relationship><Relationship Id="rId2" Type="http://schemas.openxmlformats.org/officeDocument/2006/relationships/image" Target="../media/image31.png"></Relationship><Relationship Id="rId4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34.png"></Relationship><Relationship Id="rId2" Type="http://schemas.openxmlformats.org/officeDocument/2006/relationships/image" Target="../media/image33.png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36.png"></Relationship><Relationship Id="rId2" Type="http://schemas.openxmlformats.org/officeDocument/2006/relationships/image" Target="../media/image35.png"></Relationship><Relationship Id="rId4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37.png"></Relationship><Relationship Id="rId3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39.png"></Relationship><Relationship Id="rId2" Type="http://schemas.openxmlformats.org/officeDocument/2006/relationships/image" Target="../media/image38.png"></Relationship><Relationship Id="rId4" Type="http://schemas.openxmlformats.org/officeDocument/2006/relationships/slideLayout" Target="../slideLayouts/slideLayout2.xml"></Relationship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42.png"></Relationship><Relationship Id="rId2" Type="http://schemas.openxmlformats.org/officeDocument/2006/relationships/image" Target="../media/image41.png"></Relationship><Relationship Id="rId5" Type="http://schemas.openxmlformats.org/officeDocument/2006/relationships/image" Target="../media/image43.png"></Relationship><Relationship Id="rId4" Type="http://schemas.openxmlformats.org/officeDocument/2006/relationships/image" Target="../media/image2.jpeg"></Relationship><Relationship Id="rId6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44.jpg"></Relationship><Relationship Id="rId3" Type="http://schemas.openxmlformats.org/officeDocument/2006/relationships/slideLayout" Target="../slideLayouts/slideLayout2.xml"></Relationship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3365" y="2225675"/>
            <a:ext cx="9145270" cy="8248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br>
              <a:rPr lang="ko-KR" altLang="en-US" sz="4400" b="1" dirty="0">
                <a:latin typeface="Arial Rounded MT Bold" panose="020F0704030504030204" pitchFamily="34" charset="0"/>
                <a:ea typeface="Arial Rounded MT Bold" charset="0"/>
                <a:cs typeface="Aharoni" charset="0"/>
              </a:rPr>
            </a:br>
            <a:r>
              <a:rPr lang="ko-KR" altLang="en-US" sz="4400" b="1" dirty="0">
                <a:latin typeface="Arial Rounded MT Bold" panose="020F0704030504030204" pitchFamily="34" charset="0"/>
                <a:ea typeface="Arial Rounded MT Bold" charset="0"/>
                <a:cs typeface="Aharoni" charset="0"/>
              </a:rPr>
              <a:t>오늘의 날씨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/>
          <a:lstStyle/>
          <a:p>
            <a:r>
              <a:rPr lang="ko-KR" altLang="en-US" b="1" dirty="0" err="1">
                <a:latin typeface="Arial Rounded MT Bold" panose="020F0704030504030204" pitchFamily="34" charset="0"/>
              </a:rPr>
              <a:t>세미프로젝트</a:t>
            </a:r>
            <a:r>
              <a:rPr lang="ko-KR" altLang="en-US" b="1" dirty="0">
                <a:latin typeface="Arial Rounded MT Bold" panose="020F0704030504030204" pitchFamily="34" charset="0"/>
              </a:rPr>
              <a:t> </a:t>
            </a:r>
            <a:r>
              <a:rPr lang="en-US" altLang="ko-KR" b="1" dirty="0">
                <a:latin typeface="Arial Rounded MT Bold" panose="020F0704030504030204" pitchFamily="34" charset="0"/>
              </a:rPr>
              <a:t>– </a:t>
            </a:r>
            <a:r>
              <a:rPr lang="ko-KR" altLang="en-US" b="1" dirty="0">
                <a:latin typeface="Arial Rounded MT Bold" panose="020F0704030504030204" pitchFamily="34" charset="0"/>
              </a:rPr>
              <a:t>오태원</a:t>
            </a:r>
            <a:r>
              <a:rPr lang="en-US" altLang="ko-KR" b="1" dirty="0">
                <a:latin typeface="Arial Rounded MT Bold" panose="020F0704030504030204" pitchFamily="34" charset="0"/>
              </a:rPr>
              <a:t>, </a:t>
            </a:r>
            <a:r>
              <a:rPr lang="ko-KR" altLang="en-US" b="1" dirty="0" err="1">
                <a:latin typeface="Arial Rounded MT Bold" panose="020F0704030504030204" pitchFamily="34" charset="0"/>
              </a:rPr>
              <a:t>김다보미</a:t>
            </a:r>
            <a:r>
              <a:rPr lang="en-US" altLang="ko-KR" b="1" dirty="0">
                <a:latin typeface="Arial Rounded MT Bold" panose="020F0704030504030204" pitchFamily="34" charset="0"/>
              </a:rPr>
              <a:t>, </a:t>
            </a:r>
            <a:r>
              <a:rPr lang="ko-KR" altLang="en-US" b="1" dirty="0">
                <a:latin typeface="Arial Rounded MT Bold" panose="020F0704030504030204" pitchFamily="34" charset="0"/>
              </a:rPr>
              <a:t>강태현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실행 화면</a:t>
            </a:r>
          </a:p>
        </p:txBody>
      </p:sp>
      <p:pic>
        <p:nvPicPr>
          <p:cNvPr id="6" name="그림 16" descr="C:/Users/cdabo/AppData/Roaming/PolarisOffice/ETemp/11416_11319480/fImage13453227965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671195"/>
            <a:ext cx="8365490" cy="60420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실행 화면</a:t>
            </a:r>
          </a:p>
        </p:txBody>
      </p:sp>
      <p:pic>
        <p:nvPicPr>
          <p:cNvPr id="3" name="그림 19" descr="C:/Users/cdabo/AppData/Roaming/PolarisOffice/ETemp/11416_11319480/fImage117792280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607695"/>
            <a:ext cx="8011795" cy="57880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28049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7496355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05 HTML, CSS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코드 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: HTML – index.html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B683F6-1670-63C8-8062-FDB326A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77" y="514350"/>
            <a:ext cx="4015072" cy="25480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098F97-7823-F433-9280-6364EE70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76" y="3062377"/>
            <a:ext cx="2864998" cy="37956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40B7B7-70F5-3911-4A1B-B8AC2C4F7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351" y="514349"/>
            <a:ext cx="4810125" cy="27706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EC62AA-F9B2-2001-E79E-A70A0B691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351" y="3285046"/>
            <a:ext cx="4810124" cy="220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4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22" descr="C:/Users/cdabo/AppData/Roaming/PolarisOffice/ETemp/11416_11319480/fImage134532281572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55" y="598805"/>
            <a:ext cx="8365490" cy="60420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4468483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Arial Rounded MT Bold" charset="0"/>
                <a:ea typeface="Arial Rounded MT Bold" charset="0"/>
              </a:rPr>
              <a:t>05 HTML, CSS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코드 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: CSS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" y="800735"/>
            <a:ext cx="3517265" cy="2664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715" y="4090035"/>
            <a:ext cx="2944495" cy="19608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1079500"/>
            <a:ext cx="2339340" cy="2784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" y="3557905"/>
            <a:ext cx="3227070" cy="298323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3810635" y="1590040"/>
            <a:ext cx="1816100" cy="28003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524885" y="3138805"/>
            <a:ext cx="2026920" cy="126047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8155305" y="2347595"/>
            <a:ext cx="1472565" cy="20574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9506585" y="6050915"/>
            <a:ext cx="121285" cy="4489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58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9A66C-FBB7-2E89-DABE-9E667BC00538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4468483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Arial Rounded MT Bold" charset="0"/>
                <a:ea typeface="Arial Rounded MT Bold" charset="0"/>
              </a:rPr>
              <a:t>05 HTML, CSS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코드 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: CSS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13" name="그림 24" descr="C:/Users/cdabo/AppData/Roaming/PolarisOffice/ETemp/11416_11319480/fImage117792283147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598805"/>
            <a:ext cx="8011795" cy="57880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7" name="그림 6" descr="C:/Users/cdabo/AppData/Roaming/PolarisOffice/ETemp/11416_11319480/image1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6645" y="293370"/>
            <a:ext cx="1940560" cy="586994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" y="1082675"/>
            <a:ext cx="3479800" cy="516953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47465" y="1499235"/>
            <a:ext cx="774065" cy="35433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7230110" y="3510915"/>
            <a:ext cx="2766695" cy="213360"/>
          </a:xfrm>
          <a:prstGeom prst="straightConnector1">
            <a:avLst/>
          </a:prstGeom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77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CDCA342-DA77-E52B-9F4C-D1CE8C31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78" y="564539"/>
            <a:ext cx="5541519" cy="4033340"/>
          </a:xfrm>
          <a:prstGeom prst="rect">
            <a:avLst/>
          </a:prstGeom>
        </p:spPr>
      </p:pic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0585450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06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javascript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(start.js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 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–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 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start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함수 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: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페이지 열 때 시작 함수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) 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cxnSp>
        <p:nvCxnSpPr>
          <p:cNvPr id="23" name="직선 화살표 연결선 22"/>
          <p:cNvCxnSpPr>
            <a:cxnSpLocks/>
          </p:cNvCxnSpPr>
          <p:nvPr/>
        </p:nvCxnSpPr>
        <p:spPr>
          <a:xfrm flipH="1" flipV="1">
            <a:off x="7168551" y="2743200"/>
            <a:ext cx="3787739" cy="109728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cxnSpLocks/>
          </p:cNvCxnSpPr>
          <p:nvPr/>
        </p:nvCxnSpPr>
        <p:spPr>
          <a:xfrm flipH="1">
            <a:off x="4069715" y="1423358"/>
            <a:ext cx="1539240" cy="154336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6" descr="C:/Users/cdabo/AppData/Roaming/PolarisOffice/ETemp/11416_11319480/fImage134532293682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2983230"/>
            <a:ext cx="4902200" cy="351155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5" name="그림 27" descr="C:/Users/cdabo/AppData/Roaming/PolarisOffice/ETemp/11416_11319480/fImage173957294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975" y="3855085"/>
            <a:ext cx="4010660" cy="26409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92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2193270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06 javascript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(configure.js) – API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 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url,key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 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/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 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areaList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E18A1-2097-8A28-B1CF-87F051D4E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805"/>
            <a:ext cx="12192000" cy="56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4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9852660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06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javascript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(weatherApi.js) – API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모음</a:t>
            </a:r>
          </a:p>
        </p:txBody>
      </p:sp>
      <p:pic>
        <p:nvPicPr>
          <p:cNvPr id="8" name="그림 7" descr="C:/Users/cdabo/AppData/Roaming/PolarisOffice/ETemp/7820_18540976/image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43100" y="1842770"/>
            <a:ext cx="8310880" cy="36518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3483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1E33AB-6F48-C621-B329-6490BC9D1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" y="1336675"/>
            <a:ext cx="6410325" cy="4803140"/>
          </a:xfrm>
          <a:prstGeom prst="rect">
            <a:avLst/>
          </a:prstGeom>
        </p:spPr>
      </p:pic>
      <p:sp>
        <p:nvSpPr>
          <p:cNvPr id="7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9853295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06 javascript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(currentWeatherApi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107FA-97A6-A1A0-1FD0-4C9A55C36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45" y="2175510"/>
            <a:ext cx="5240020" cy="23171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>
            <a:cxnSpLocks/>
            <a:stCxn id="9" idx="1"/>
          </p:cNvCxnSpPr>
          <p:nvPr/>
        </p:nvCxnSpPr>
        <p:spPr>
          <a:xfrm flipH="1">
            <a:off x="2303145" y="3334385"/>
            <a:ext cx="4445000" cy="87566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647D7F-1AE3-4330-97C1-EAB990685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" y="1745615"/>
            <a:ext cx="5546725" cy="4143375"/>
          </a:xfrm>
          <a:prstGeom prst="rect">
            <a:avLst/>
          </a:prstGeom>
        </p:spPr>
      </p:pic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 rot="0">
            <a:off x="10160" y="-3175"/>
            <a:ext cx="1058608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06 javascript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(fiveDaysWeatherApi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65309E-A8A0-2A26-FDCF-EE2FDD5D0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75" y="1250950"/>
            <a:ext cx="5688965" cy="499554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2168525" y="4153535"/>
            <a:ext cx="4095750" cy="29464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1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3855720" y="2329815"/>
            <a:ext cx="4711065" cy="35858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01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기능 소개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02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OpenAPI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03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와이어 프레임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실행 화면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05 HTML, CSS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소스코드 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06 JavaScript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소스코드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07 Html Dom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구조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08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겪은 문제점과 해결 과정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09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후기</a:t>
            </a:r>
          </a:p>
          <a:p>
            <a:pPr marL="0" indent="0" algn="ctr" latinLnBrk="0">
              <a:buFontTx/>
              <a:buNone/>
            </a:pP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25160" y="965835"/>
            <a:ext cx="972185" cy="6604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>
                <a:latin typeface="Arial Rounded MT Bold" panose="020F0704030504030204" pitchFamily="34" charset="0"/>
                <a:ea typeface="Arial Rounded MT Bold" charset="0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771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3DF910-1B53-D361-4BAE-46177B73FC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820420"/>
            <a:ext cx="6111240" cy="5735955"/>
          </a:xfrm>
          <a:prstGeom prst="rect">
            <a:avLst/>
          </a:prstGeom>
        </p:spPr>
      </p:pic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0586720" cy="66103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06 javascript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(forecastApi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 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05" y="3157855"/>
            <a:ext cx="5480685" cy="32518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14" name="도형 3"/>
          <p:cNvCxnSpPr>
            <a:cxnSpLocks/>
          </p:cNvCxnSpPr>
          <p:nvPr/>
        </p:nvCxnSpPr>
        <p:spPr>
          <a:xfrm flipH="1">
            <a:off x="1915160" y="4448175"/>
            <a:ext cx="4349750" cy="684530"/>
          </a:xfrm>
          <a:prstGeom prst="straightConnector1">
            <a:avLst/>
          </a:prstGeom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 rot="0">
            <a:off x="-635" y="7620"/>
            <a:ext cx="1058608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06 javascript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(mainView.js - mainView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 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그림 6" descr="C:/Users/cdabo/AppData/Roaming/PolarisOffice/ETemp/7820_18540976/image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80780" y="4577080"/>
            <a:ext cx="1367790" cy="168910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4" name="그림 3" descr="C:/Users/cdabo/AppData/Roaming/PolarisOffice/ETemp/7820_18540976/image3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22905" y="868045"/>
            <a:ext cx="4067810" cy="5717540"/>
          </a:xfrm>
          <a:prstGeom prst="rect"/>
          <a:noFill/>
        </p:spPr>
      </p:pic>
      <p:cxnSp>
        <p:nvCxnSpPr>
          <p:cNvPr id="8" name="직선 화살표 연결선 7"/>
          <p:cNvCxnSpPr>
            <a:cxnSpLocks/>
          </p:cNvCxnSpPr>
          <p:nvPr/>
        </p:nvCxnSpPr>
        <p:spPr>
          <a:xfrm rot="0">
            <a:off x="6560185" y="2674620"/>
            <a:ext cx="2522855" cy="3074670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rot="0">
            <a:off x="4956810" y="5184775"/>
            <a:ext cx="4034790" cy="62230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cxnSpLocks/>
          </p:cNvCxnSpPr>
          <p:nvPr/>
        </p:nvCxnSpPr>
        <p:spPr>
          <a:xfrm rot="0">
            <a:off x="4956810" y="5958840"/>
            <a:ext cx="4125595" cy="635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0585450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06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javascript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(mainClick.js) 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2" name="그림 1" descr="C:/Users/cdabo/AppData/Roaming/PolarisOffice/ETemp/7820_18540976/image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1820" y="2381885"/>
            <a:ext cx="11000105" cy="208851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11919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0585450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06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javascript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(mainClick.js –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mainClick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) 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4" name="그림 3" descr="C:/Users/cdabo/AppData/Roaming/PolarisOffice/ETemp/7820_18540976/image3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6070" y="997585"/>
            <a:ext cx="8016875" cy="5557520"/>
          </a:xfrm>
          <a:prstGeom prst="rect"/>
          <a:noFill/>
        </p:spPr>
      </p:pic>
      <p:pic>
        <p:nvPicPr>
          <p:cNvPr id="5" name="그림 4" descr="C:/Users/cdabo/AppData/Roaming/PolarisOffice/ETemp/7820_18540976/image3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06130" y="1811655"/>
            <a:ext cx="3657600" cy="3820795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cxnSp>
        <p:nvCxnSpPr>
          <p:cNvPr id="6" name="직선 화살표 연결선 5"/>
          <p:cNvCxnSpPr>
            <a:cxnSpLocks/>
          </p:cNvCxnSpPr>
          <p:nvPr/>
        </p:nvCxnSpPr>
        <p:spPr>
          <a:xfrm rot="0" flipH="1" flipV="1">
            <a:off x="2008505" y="2842895"/>
            <a:ext cx="6433185" cy="417830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5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A781E1-43EB-9F13-EB2F-41E73A4441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69" y="900016"/>
            <a:ext cx="9834245" cy="3937827"/>
          </a:xfrm>
          <a:prstGeom prst="rect">
            <a:avLst/>
          </a:prstGeom>
        </p:spPr>
      </p:pic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0585450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06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javascript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(mainClick.js –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mainClick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: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클릭 이벤트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) 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14" name="그림 13" descr="C:/Users/cdabo/AppData/Roaming/PolarisOffice/ETemp/11416_11319480/image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3706" r="30045" b="31766"/>
          <a:stretch>
            <a:fillRect/>
          </a:stretch>
        </p:blipFill>
        <p:spPr>
          <a:xfrm>
            <a:off x="6364605" y="3112135"/>
            <a:ext cx="3087370" cy="358267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5231130" y="3171825"/>
            <a:ext cx="1133475" cy="75438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156835" y="3180080"/>
            <a:ext cx="1232535" cy="7791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5345" y="197167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34275" y="325818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25345" y="210248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1100" y="415734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②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345" y="223329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③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25345" y="236410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④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25345" y="250126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25345" y="263207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25345" y="276288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35925" y="4528820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④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36740" y="4528820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③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85075" y="492569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9450" y="492569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63715" y="492569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712813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4B7DB7-0B7F-A600-754C-FD883418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65" y="3783965"/>
            <a:ext cx="4609465" cy="2831465"/>
          </a:xfrm>
          <a:prstGeom prst="rect">
            <a:avLst/>
          </a:prstGeom>
        </p:spPr>
      </p:pic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-25400"/>
            <a:ext cx="10585450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06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javascript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(mainClick.js -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getMinMax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) 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24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65" y="634365"/>
            <a:ext cx="6976745" cy="2162175"/>
          </a:xfrm>
          <a:prstGeom prst="rect">
            <a:avLst/>
          </a:prstGeom>
          <a:noFill/>
        </p:spPr>
      </p:pic>
      <p:pic>
        <p:nvPicPr>
          <p:cNvPr id="25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3706" r="30045" b="31766"/>
          <a:stretch>
            <a:fillRect/>
          </a:stretch>
        </p:blipFill>
        <p:spPr>
          <a:xfrm>
            <a:off x="133350" y="2275205"/>
            <a:ext cx="3739515" cy="434022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7" name="그림 6" descr="C:/Users/cdabo/AppData/Roaming/PolarisOffice/ETemp/7820_18540976/image4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00595" y="2272030"/>
            <a:ext cx="4697730" cy="2536190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26" name="도형 12"/>
          <p:cNvCxnSpPr>
            <a:cxnSpLocks/>
          </p:cNvCxnSpPr>
          <p:nvPr/>
        </p:nvCxnSpPr>
        <p:spPr>
          <a:xfrm flipH="1" flipV="1">
            <a:off x="6633845" y="2233930"/>
            <a:ext cx="666750" cy="231775"/>
          </a:xfrm>
          <a:prstGeom prst="straightConnector1">
            <a:avLst/>
          </a:prstGeom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>
            <a:spLocks/>
          </p:cNvSpPr>
          <p:nvPr/>
        </p:nvSpPr>
        <p:spPr>
          <a:xfrm rot="0">
            <a:off x="765175" y="3933825"/>
            <a:ext cx="2517775" cy="534670"/>
          </a:xfrm>
          <a:prstGeom prst="rect"/>
          <a:noFill/>
          <a:ln w="2540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70706C4-8A29-2EF3-5DFA-31CEFD2F26FD}"/>
              </a:ext>
            </a:extLst>
          </p:cNvPr>
          <p:cNvSpPr txBox="1">
            <a:spLocks/>
          </p:cNvSpPr>
          <p:nvPr/>
        </p:nvSpPr>
        <p:spPr>
          <a:xfrm>
            <a:off x="4044315" y="631825"/>
            <a:ext cx="3575685" cy="32194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4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 err="1">
                <a:solidFill>
                  <a:srgbClr val="FFFF00"/>
                </a:solidFill>
                <a:latin typeface="Arial Rounded MT Bold" charset="0"/>
                <a:ea typeface="Arial Rounded MT Bold" charset="0"/>
              </a:rPr>
              <a:t>mainClick</a:t>
            </a:r>
            <a:r>
              <a:rPr lang="en-US" altLang="ko-KR" sz="2800" dirty="0">
                <a:solidFill>
                  <a:srgbClr val="FFFF00"/>
                </a:solidFill>
                <a:latin typeface="Arial Rounded MT Bold" charset="0"/>
                <a:ea typeface="Arial Rounded MT Bold" charset="0"/>
              </a:rPr>
              <a:t>() </a:t>
            </a:r>
            <a:r>
              <a:rPr lang="ko-KR" altLang="en-US" sz="2800" dirty="0">
                <a:solidFill>
                  <a:srgbClr val="FFFF00"/>
                </a:solidFill>
                <a:latin typeface="Arial Rounded MT Bold" charset="0"/>
                <a:ea typeface="Arial Rounded MT Bold" charset="0"/>
              </a:rPr>
              <a:t>오늘 날짜</a:t>
            </a:r>
            <a:r>
              <a:rPr lang="en-US" altLang="ko-KR" sz="2800" dirty="0">
                <a:solidFill>
                  <a:srgbClr val="FFFF00"/>
                </a:solidFill>
                <a:latin typeface="Arial Rounded MT Bold" charset="0"/>
                <a:ea typeface="Arial Rounded MT Bold" charset="0"/>
              </a:rPr>
              <a:t>, </a:t>
            </a:r>
            <a:r>
              <a:rPr lang="ko-KR" altLang="en-US" sz="2800" dirty="0">
                <a:solidFill>
                  <a:srgbClr val="FFFF00"/>
                </a:solidFill>
                <a:latin typeface="Arial Rounded MT Bold" charset="0"/>
                <a:ea typeface="Arial Rounded MT Bold" charset="0"/>
              </a:rPr>
              <a:t>기상청 데이터 </a:t>
            </a:r>
            <a:r>
              <a:rPr lang="en-US" altLang="ko-KR" sz="2800" dirty="0" err="1">
                <a:solidFill>
                  <a:srgbClr val="FFFF00"/>
                </a:solidFill>
                <a:latin typeface="Arial Rounded MT Bold" charset="0"/>
                <a:ea typeface="Arial Rounded MT Bold" charset="0"/>
              </a:rPr>
              <a:t>w_data</a:t>
            </a:r>
            <a:endParaRPr lang="ko-KR" altLang="en-US" sz="2800" dirty="0">
              <a:solidFill>
                <a:srgbClr val="FFFF00"/>
              </a:solidFill>
              <a:latin typeface="Arial Rounded MT Bold" charset="0"/>
              <a:ea typeface="Arial Rounded MT Bold" charset="0"/>
            </a:endParaRPr>
          </a:p>
        </p:txBody>
      </p:sp>
      <p:cxnSp>
        <p:nvCxnSpPr>
          <p:cNvPr id="29" name="도형 15"/>
          <p:cNvCxnSpPr>
            <a:cxnSpLocks/>
          </p:cNvCxnSpPr>
          <p:nvPr/>
        </p:nvCxnSpPr>
        <p:spPr>
          <a:xfrm flipH="1" flipV="1">
            <a:off x="3241040" y="4184650"/>
            <a:ext cx="1298575" cy="511810"/>
          </a:xfrm>
          <a:prstGeom prst="straightConnector1">
            <a:avLst/>
          </a:prstGeom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46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Arial Rounded MT Bold" charset="0"/>
                <a:ea typeface="Arial Rounded MT Bold" charset="0"/>
              </a:rPr>
              <a:t>07 html Dom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996950"/>
            <a:ext cx="8692515" cy="5412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06320" y="1367790"/>
            <a:ext cx="74993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9155" y="1379855"/>
            <a:ext cx="74993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0075" y="1367790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meta*3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95495" y="1922780"/>
            <a:ext cx="70548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84370" y="2460625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link*6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26130" y="2994660"/>
            <a:ext cx="88836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body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03750" y="3011170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div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4370" y="3518535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figure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83885" y="3526790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41160" y="3547745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a*8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35240" y="3531870"/>
            <a:ext cx="12534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figcaption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40190" y="3552825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p*2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64050" y="4086860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48985" y="4046855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79565" y="4062095"/>
            <a:ext cx="10890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span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03750" y="4601210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div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67375" y="4610735"/>
            <a:ext cx="105727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form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88125" y="4617085"/>
            <a:ext cx="9436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78930" y="5172075"/>
            <a:ext cx="104711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div*7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75785" y="5685790"/>
            <a:ext cx="2205355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/>
              <a:t>script*8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66345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>
            <a:off x="0" y="7620"/>
            <a:ext cx="4376420" cy="660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08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겪은 문제점과 해결과정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46405" y="1607820"/>
            <a:ext cx="11299825" cy="37814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 기상청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가 쓰기 어렵고 막혀있는 것들이 많아 기능 구현이 어려움을 느낌 → </a:t>
            </a:r>
            <a:r>
              <a:rPr lang="en-US" altLang="ko-KR" sz="2400">
                <a:latin typeface="Arial Rounded MT Bold" charset="0"/>
              </a:rPr>
              <a:t>openweather api</a:t>
            </a:r>
            <a:r>
              <a:rPr lang="ko-KR" altLang="en-US" sz="2400">
                <a:latin typeface="Arial Rounded MT Bold" charset="0"/>
              </a:rPr>
              <a:t>로 변경</a:t>
            </a: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en-US" altLang="ko-KR" sz="2400">
                <a:latin typeface="Arial Rounded MT Bold" charset="0"/>
              </a:rPr>
              <a:t>areaList</a:t>
            </a:r>
            <a:r>
              <a:rPr lang="ko-KR" altLang="en-US" sz="2400">
                <a:latin typeface="Arial Rounded MT Bold" charset="0"/>
              </a:rPr>
              <a:t>의 </a:t>
            </a:r>
            <a:r>
              <a:rPr lang="en-US" altLang="ko-KR" sz="2400">
                <a:latin typeface="Arial Rounded MT Bold" charset="0"/>
              </a:rPr>
              <a:t>value</a:t>
            </a:r>
            <a:r>
              <a:rPr lang="ko-KR" altLang="en-US" sz="2400">
                <a:latin typeface="Arial Rounded MT Bold" charset="0"/>
              </a:rPr>
              <a:t>값을 사용하여 지역</a:t>
            </a:r>
            <a:r>
              <a:rPr lang="en-US" altLang="ko-KR" sz="2400">
                <a:latin typeface="Arial Rounded MT Bold" charset="0"/>
              </a:rPr>
              <a:t>(</a:t>
            </a:r>
            <a:r>
              <a:rPr lang="ko-KR" altLang="en-US" sz="2400">
                <a:latin typeface="Arial Rounded MT Bold" charset="0"/>
              </a:rPr>
              <a:t>도시</a:t>
            </a:r>
            <a:r>
              <a:rPr lang="en-US" altLang="ko-KR" sz="2400">
                <a:latin typeface="Arial Rounded MT Bold" charset="0"/>
              </a:rPr>
              <a:t>)</a:t>
            </a:r>
            <a:r>
              <a:rPr lang="ko-KR" altLang="en-US" sz="2400">
                <a:latin typeface="Arial Rounded MT Bold" charset="0"/>
              </a:rPr>
              <a:t>의 메인화면에 나타나는 지역</a:t>
            </a:r>
            <a:r>
              <a:rPr lang="en-US" altLang="ko-KR" sz="2400">
                <a:latin typeface="Arial Rounded MT Bold" charset="0"/>
              </a:rPr>
              <a:t>(</a:t>
            </a:r>
            <a:r>
              <a:rPr lang="ko-KR" altLang="en-US" sz="2400">
                <a:latin typeface="Arial Rounded MT Bold" charset="0"/>
              </a:rPr>
              <a:t>도시</a:t>
            </a:r>
            <a:r>
              <a:rPr lang="en-US" altLang="ko-KR" sz="2400">
                <a:latin typeface="Arial Rounded MT Bold" charset="0"/>
              </a:rPr>
              <a:t>)</a:t>
            </a:r>
            <a:r>
              <a:rPr lang="ko-KR" altLang="en-US" sz="2400">
                <a:latin typeface="Arial Rounded MT Bold" charset="0"/>
              </a:rPr>
              <a:t>이름을 영어에서 한글로 변경하고 싶음 →  </a:t>
            </a:r>
            <a:r>
              <a:rPr lang="en-US" altLang="ko-KR" sz="2400">
                <a:latin typeface="Arial Rounded MT Bold" charset="0"/>
              </a:rPr>
              <a:t>areaList</a:t>
            </a:r>
            <a:r>
              <a:rPr lang="ko-KR" altLang="en-US" sz="2400">
                <a:latin typeface="Arial Rounded MT Bold" charset="0"/>
              </a:rPr>
              <a:t>의 </a:t>
            </a:r>
            <a:r>
              <a:rPr lang="en-US" altLang="ko-KR" sz="2400">
                <a:latin typeface="Arial Rounded MT Bold" charset="0"/>
              </a:rPr>
              <a:t>key</a:t>
            </a:r>
            <a:r>
              <a:rPr lang="ko-KR" altLang="en-US" sz="2400">
                <a:latin typeface="Arial Rounded MT Bold" charset="0"/>
              </a:rPr>
              <a:t>값을 한글로 변경후 파라미터로 넘겨줘서 표시</a:t>
            </a: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실시간 날씨 조회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로 최저</a:t>
            </a:r>
            <a:r>
              <a:rPr lang="en-US" altLang="ko-KR" sz="2400">
                <a:latin typeface="Arial Rounded MT Bold" charset="0"/>
              </a:rPr>
              <a:t>/</a:t>
            </a:r>
            <a:r>
              <a:rPr lang="ko-KR" altLang="en-US" sz="2400">
                <a:latin typeface="Arial Rounded MT Bold" charset="0"/>
              </a:rPr>
              <a:t>최고 기온을 출력하니 일일 일교차가 아니라서 정확하지 않음 → </a:t>
            </a:r>
            <a:r>
              <a:rPr lang="en-US" altLang="ko-KR" sz="2400">
                <a:latin typeface="Arial Rounded MT Bold" charset="0"/>
              </a:rPr>
              <a:t>5</a:t>
            </a:r>
            <a:r>
              <a:rPr lang="ko-KR" altLang="en-US" sz="2400">
                <a:latin typeface="Arial Rounded MT Bold" charset="0"/>
              </a:rPr>
              <a:t>일간의 데이터를 </a:t>
            </a:r>
            <a:r>
              <a:rPr lang="en-US" altLang="ko-KR" sz="2400">
                <a:latin typeface="Arial Rounded MT Bold" charset="0"/>
              </a:rPr>
              <a:t>3</a:t>
            </a:r>
            <a:r>
              <a:rPr lang="ko-KR" altLang="en-US" sz="2400">
                <a:latin typeface="Arial Rounded MT Bold" charset="0"/>
              </a:rPr>
              <a:t>시간 단위로 조회하는 새로운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를 사용해서 실시간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와 비교해서 최저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최고 기온 출력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4375785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Arial Rounded MT Bold" charset="0"/>
                <a:ea typeface="Arial Rounded MT Bold" charset="0"/>
              </a:rPr>
              <a:t>08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겪은 문제점과 해결과정</a:t>
            </a: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 rot="0">
            <a:off x="446405" y="1003935"/>
            <a:ext cx="11300460" cy="56330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en-US" altLang="ko-KR" sz="2400">
                <a:latin typeface="Arial Rounded MT Bold" charset="0"/>
              </a:rPr>
              <a:t>5</a:t>
            </a:r>
            <a:r>
              <a:rPr lang="ko-KR" altLang="en-US" sz="2400">
                <a:latin typeface="Arial Rounded MT Bold" charset="0"/>
              </a:rPr>
              <a:t>일간의 </a:t>
            </a:r>
            <a:r>
              <a:rPr lang="en-US" altLang="ko-KR" sz="2400">
                <a:latin typeface="Arial Rounded MT Bold" charset="0"/>
              </a:rPr>
              <a:t>3</a:t>
            </a:r>
            <a:r>
              <a:rPr lang="ko-KR" altLang="en-US" sz="2400">
                <a:latin typeface="Arial Rounded MT Bold" charset="0"/>
              </a:rPr>
              <a:t>시간 단위 데이터에서 오늘날짜의 최저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최고 기온을 가져오는데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해당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는 </a:t>
            </a:r>
            <a:r>
              <a:rPr lang="en-US" altLang="ko-KR" sz="2400">
                <a:latin typeface="Arial Rounded MT Bold" charset="0"/>
              </a:rPr>
              <a:t>UTC </a:t>
            </a:r>
            <a:r>
              <a:rPr lang="ko-KR" altLang="en-US" sz="2400">
                <a:latin typeface="Arial Rounded MT Bold" charset="0"/>
              </a:rPr>
              <a:t>시간임을 고려하지 못해서 잘못된 시간대의 정보로 가져옴 →  </a:t>
            </a:r>
            <a:r>
              <a:rPr lang="en-US" altLang="ko-KR" sz="2400">
                <a:latin typeface="Arial Rounded MT Bold" charset="0"/>
              </a:rPr>
              <a:t>local</a:t>
            </a:r>
            <a:r>
              <a:rPr lang="ko-KR" altLang="en-US" sz="2400">
                <a:latin typeface="Arial Rounded MT Bold" charset="0"/>
              </a:rPr>
              <a:t>시간을 </a:t>
            </a:r>
            <a:r>
              <a:rPr lang="en-US" altLang="ko-KR" sz="2400">
                <a:latin typeface="Arial Rounded MT Bold" charset="0"/>
              </a:rPr>
              <a:t>UTC</a:t>
            </a:r>
            <a:r>
              <a:rPr lang="ko-KR" altLang="en-US" sz="2400">
                <a:latin typeface="Arial Rounded MT Bold" charset="0"/>
              </a:rPr>
              <a:t>시간대로 바꿔줌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3번의 최저, 최고 기온 구하는 게 그 날의 최고, 최저 기온인데 기존api사용으로는 값이 변경됨을 발견 → 기상청 API를 사용하고 기존 최저, 최고 기온 구하는 코드 삭제. 해당 부분에 openweather api를 사용하지 않게 되었기 때문에 UTC시간으로 변경해주는 코드도 삭제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기상청 API를 기존 for in 반복 코드에 적용하는데 에러 발생 → 기존에 사용하던 API와 같이 기상청 api를 사용하기 위해 예보지점 좌표nx, ny의 문자를 areaList의 value값에 추가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무분별한 </a:t>
            </a:r>
            <a:r>
              <a:rPr lang="en-US" altLang="ko-KR" sz="2400">
                <a:latin typeface="Arial Rounded MT Bold" charset="0"/>
              </a:rPr>
              <a:t>js</a:t>
            </a:r>
            <a:r>
              <a:rPr lang="ko-KR" altLang="en-US" sz="2400">
                <a:latin typeface="Arial Rounded MT Bold" charset="0"/>
              </a:rPr>
              <a:t>파일 분할 → 좀 더 명확한 기준을 잡고 </a:t>
            </a:r>
            <a:r>
              <a:rPr lang="en-US" altLang="ko-KR" sz="2400">
                <a:latin typeface="Arial Rounded MT Bold" charset="0"/>
              </a:rPr>
              <a:t>js</a:t>
            </a:r>
            <a:r>
              <a:rPr lang="ko-KR" altLang="en-US" sz="2400">
                <a:latin typeface="Arial Rounded MT Bold" charset="0"/>
              </a:rPr>
              <a:t>파일을 분할하고자 노력함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Tx/>
              <a:buNone/>
            </a:pPr>
            <a:endParaRPr lang="ko-KR" altLang="en-US" sz="2400">
              <a:latin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87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4375785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Arial Rounded MT Bold" charset="0"/>
                <a:ea typeface="Arial Rounded MT Bold" charset="0"/>
              </a:rPr>
              <a:t>08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겪은 문제점과 해결과정</a:t>
            </a: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446405" y="1344295"/>
            <a:ext cx="11299825" cy="23083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 sz="2400" dirty="0">
                <a:latin typeface="Arial Rounded MT Bold" charset="0"/>
              </a:rPr>
              <a:t>기상청 </a:t>
            </a:r>
            <a:r>
              <a:rPr lang="en-US" altLang="ko-KR" sz="2400" dirty="0">
                <a:latin typeface="Arial Rounded MT Bold" charset="0"/>
              </a:rPr>
              <a:t>API </a:t>
            </a:r>
            <a:r>
              <a:rPr lang="ko-KR" altLang="en-US" sz="2400" dirty="0" err="1">
                <a:latin typeface="Arial Rounded MT Bold" charset="0"/>
              </a:rPr>
              <a:t>적용후</a:t>
            </a:r>
            <a:r>
              <a:rPr lang="ko-KR" altLang="en-US" sz="2400" dirty="0">
                <a:latin typeface="Arial Rounded MT Bold" charset="0"/>
              </a:rPr>
              <a:t> 페이지 로딩이 확연하게 느려지는 문제 → </a:t>
            </a:r>
            <a:r>
              <a:rPr lang="en-US" altLang="ko-KR" sz="2400" dirty="0">
                <a:latin typeface="Arial Rounded MT Bold" charset="0"/>
              </a:rPr>
              <a:t>start </a:t>
            </a:r>
            <a:r>
              <a:rPr lang="ko-KR" altLang="en-US" sz="2400" dirty="0">
                <a:latin typeface="Arial Rounded MT Bold" charset="0"/>
              </a:rPr>
              <a:t>함수 실행순서 변경</a:t>
            </a:r>
            <a:br>
              <a:rPr lang="en-US" altLang="ko-KR" sz="2400" dirty="0">
                <a:latin typeface="Arial Rounded MT Bold" charset="0"/>
              </a:rPr>
            </a:br>
            <a:r>
              <a:rPr lang="ko-KR" altLang="en-US" sz="2400" dirty="0">
                <a:latin typeface="Arial Rounded MT Bold" charset="0"/>
              </a:rPr>
              <a:t>기존 함수는 </a:t>
            </a:r>
            <a:r>
              <a:rPr lang="en-US" altLang="ko-KR" sz="2400" dirty="0">
                <a:latin typeface="Arial Rounded MT Bold" charset="0"/>
              </a:rPr>
              <a:t>async, await</a:t>
            </a:r>
            <a:r>
              <a:rPr lang="ko-KR" altLang="en-US" sz="2400" dirty="0">
                <a:latin typeface="Arial Rounded MT Bold" charset="0"/>
              </a:rPr>
              <a:t>을 사용했지만 </a:t>
            </a:r>
            <a:r>
              <a:rPr lang="en-US" altLang="ko-KR" sz="2400" dirty="0" err="1">
                <a:latin typeface="Arial Rounded MT Bold" charset="0"/>
              </a:rPr>
              <a:t>api</a:t>
            </a:r>
            <a:r>
              <a:rPr lang="ko-KR" altLang="en-US" sz="2400" dirty="0">
                <a:latin typeface="Arial Rounded MT Bold" charset="0"/>
              </a:rPr>
              <a:t>요청을 받아와야 페이지가 나오는 형태였기 때문에 사실상 순차적으로 실행됐다</a:t>
            </a:r>
          </a:p>
          <a:p>
            <a:pPr marL="285750" indent="-285750" latinLnBrk="0">
              <a:buFont typeface="Arial"/>
              <a:buChar char="•"/>
            </a:pPr>
            <a:endParaRPr lang="ko-KR" altLang="en-US" sz="2400" dirty="0">
              <a:latin typeface="Arial Rounded MT Bold" charset="0"/>
            </a:endParaRPr>
          </a:p>
          <a:p>
            <a:pPr marL="285750" indent="-285750" latinLnBrk="0"/>
            <a:endParaRPr lang="ko-KR" altLang="en-US" sz="2400" dirty="0">
              <a:latin typeface="Arial Rounded MT 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165A0-069B-B963-88A8-5CA5D9BB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" y="3266454"/>
            <a:ext cx="5163271" cy="27531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968367-6BB7-3089-1272-A8EA4428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96" y="2913955"/>
            <a:ext cx="6296904" cy="3820058"/>
          </a:xfrm>
          <a:prstGeom prst="rect">
            <a:avLst/>
          </a:prstGeom>
        </p:spPr>
      </p:pic>
      <p:cxnSp>
        <p:nvCxnSpPr>
          <p:cNvPr id="7" name="도형 15">
            <a:extLst>
              <a:ext uri="{FF2B5EF4-FFF2-40B4-BE49-F238E27FC236}">
                <a16:creationId xmlns:a16="http://schemas.microsoft.com/office/drawing/2014/main" id="{722C959C-3861-10DF-5A60-94258EFCED71}"/>
              </a:ext>
            </a:extLst>
          </p:cNvPr>
          <p:cNvCxnSpPr>
            <a:cxnSpLocks/>
          </p:cNvCxnSpPr>
          <p:nvPr/>
        </p:nvCxnSpPr>
        <p:spPr>
          <a:xfrm>
            <a:off x="4994694" y="4823984"/>
            <a:ext cx="1101306" cy="0"/>
          </a:xfrm>
          <a:prstGeom prst="straightConnector1">
            <a:avLst/>
          </a:prstGeom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88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3823970" cy="660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01 </a:t>
            </a:r>
            <a:r>
              <a:rPr lang="en-US" altLang="ko-KR" sz="2800" dirty="0" err="1">
                <a:latin typeface="Arial Rounded MT Bold" panose="020F0704030504030204" pitchFamily="34" charset="0"/>
                <a:ea typeface="Arial Rounded MT Bold" charset="0"/>
              </a:rPr>
              <a:t>기능소개</a:t>
            </a:r>
            <a:endParaRPr lang="ko-KR" altLang="en-US" sz="2800" dirty="0">
              <a:latin typeface="Arial Rounded MT Bold" panose="020F0704030504030204" pitchFamily="34" charset="0"/>
              <a:ea typeface="Arial Rounded MT Bold" charset="0"/>
            </a:endParaRPr>
          </a:p>
        </p:txBody>
      </p:sp>
      <p:sp>
        <p:nvSpPr>
          <p:cNvPr id="3" name="텍스트 상자 1"/>
          <p:cNvSpPr txBox="1">
            <a:spLocks/>
          </p:cNvSpPr>
          <p:nvPr/>
        </p:nvSpPr>
        <p:spPr>
          <a:xfrm>
            <a:off x="2395220" y="829945"/>
            <a:ext cx="74663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hangingPunct="1"/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메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인 페이지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: </a:t>
            </a:r>
            <a:r>
              <a:rPr sz="1800" dirty="0" err="1">
                <a:latin typeface="Arial Rounded MT Bold" panose="020F0704030504030204" pitchFamily="34" charset="0"/>
                <a:ea typeface="맑은 고딕" charset="0"/>
              </a:rPr>
              <a:t>대한민국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 지</a:t>
            </a:r>
            <a:r>
              <a:rPr lang="ko-KR" altLang="en-US" sz="1800" dirty="0" err="1">
                <a:latin typeface="Arial Rounded MT Bold" panose="020F0704030504030204" pitchFamily="34" charset="0"/>
                <a:ea typeface="맑은 고딕" charset="0"/>
              </a:rPr>
              <a:t>역별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sz="1800" dirty="0" err="1">
                <a:latin typeface="Arial Rounded MT Bold" panose="020F0704030504030204" pitchFamily="34" charset="0"/>
                <a:ea typeface="맑은 고딕" charset="0"/>
              </a:rPr>
              <a:t>실시간날씨</a:t>
            </a:r>
            <a:r>
              <a:rPr lang="ko-KR" altLang="en-US" sz="1800" dirty="0" err="1">
                <a:latin typeface="Arial Rounded MT Bold" panose="020F0704030504030204" pitchFamily="34" charset="0"/>
                <a:ea typeface="맑은 고딕" charset="0"/>
              </a:rPr>
              <a:t>를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sz="1800" dirty="0" err="1">
                <a:latin typeface="Arial Rounded MT Bold" panose="020F0704030504030204" pitchFamily="34" charset="0"/>
                <a:ea typeface="맑은 고딕" charset="0"/>
              </a:rPr>
              <a:t>지도</a:t>
            </a:r>
            <a:r>
              <a:rPr lang="en-US"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위에 아이콘으로 표시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0" t="103" r="11919" b="3126"/>
          <a:stretch/>
        </p:blipFill>
        <p:spPr>
          <a:xfrm>
            <a:off x="394335" y="1363980"/>
            <a:ext cx="3825875" cy="414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603115" y="2191385"/>
            <a:ext cx="3132455" cy="36957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 Rounded MT Bold" panose="020F0704030504030204" pitchFamily="34" charset="0"/>
              </a:rPr>
              <a:t>특정 지역 날씨 아이콘 클릭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5959475" y="2672080"/>
            <a:ext cx="337820" cy="32956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3440" y="3114040"/>
            <a:ext cx="3012440" cy="36957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 Rounded MT Bold" panose="020F0704030504030204" pitchFamily="34" charset="0"/>
              </a:rPr>
              <a:t>해당 지역 날씨 상세 폼 표시</a:t>
            </a:r>
          </a:p>
        </p:txBody>
      </p:sp>
      <p:sp>
        <p:nvSpPr>
          <p:cNvPr id="13" name="아래쪽 화살표 12"/>
          <p:cNvSpPr/>
          <p:nvPr/>
        </p:nvSpPr>
        <p:spPr>
          <a:xfrm>
            <a:off x="5960745" y="3594735"/>
            <a:ext cx="337820" cy="32956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3115" y="4041140"/>
            <a:ext cx="3132455" cy="83121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rial Rounded MT Bold" panose="020F0704030504030204" pitchFamily="34" charset="0"/>
              </a:rPr>
              <a:t>상세 폼</a:t>
            </a:r>
            <a:r>
              <a:rPr lang="en-US" altLang="ko-KR" sz="1600" dirty="0">
                <a:latin typeface="Arial Rounded MT Bold" panose="020F0704030504030204" pitchFamily="34" charset="0"/>
              </a:rPr>
              <a:t>: </a:t>
            </a:r>
            <a:r>
              <a:rPr lang="ko-KR" altLang="en-US" sz="1600" dirty="0">
                <a:latin typeface="Arial Rounded MT Bold" panose="020F0704030504030204" pitchFamily="34" charset="0"/>
              </a:rPr>
              <a:t>하늘 상태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r>
              <a:rPr lang="ko-KR" altLang="en-US" sz="1600" dirty="0">
                <a:latin typeface="Arial Rounded MT Bold" panose="020F0704030504030204" pitchFamily="34" charset="0"/>
              </a:rPr>
              <a:t>현재 기온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br>
              <a:rPr lang="en-US" altLang="ko-KR" sz="1600" dirty="0">
                <a:latin typeface="Arial Rounded MT Bold" panose="020F0704030504030204" pitchFamily="34" charset="0"/>
              </a:rPr>
            </a:br>
            <a:r>
              <a:rPr lang="en-US" altLang="ko-KR" sz="1600" dirty="0">
                <a:latin typeface="Arial Rounded MT Bold" panose="020F0704030504030204" pitchFamily="34" charset="0"/>
              </a:rPr>
              <a:t>	</a:t>
            </a:r>
            <a:r>
              <a:rPr lang="ko-KR" altLang="en-US" sz="1600" dirty="0">
                <a:latin typeface="Arial Rounded MT Bold" panose="020F0704030504030204" pitchFamily="34" charset="0"/>
              </a:rPr>
              <a:t>최저</a:t>
            </a:r>
            <a:r>
              <a:rPr lang="en-US" altLang="ko-KR" sz="1600" dirty="0">
                <a:latin typeface="Arial Rounded MT Bold" panose="020F0704030504030204" pitchFamily="34" charset="0"/>
              </a:rPr>
              <a:t> </a:t>
            </a:r>
            <a:r>
              <a:rPr lang="ko-KR" altLang="en-US" sz="1600" dirty="0">
                <a:latin typeface="Arial Rounded MT Bold" panose="020F0704030504030204" pitchFamily="34" charset="0"/>
              </a:rPr>
              <a:t>기온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r>
              <a:rPr lang="ko-KR" altLang="en-US" sz="1600" dirty="0">
                <a:latin typeface="Arial Rounded MT Bold" panose="020F0704030504030204" pitchFamily="34" charset="0"/>
              </a:rPr>
              <a:t>최고 기온</a:t>
            </a:r>
            <a:r>
              <a:rPr lang="en-US" altLang="ko-KR" sz="1600" dirty="0">
                <a:latin typeface="Arial Rounded MT Bold" panose="020F0704030504030204" pitchFamily="34" charset="0"/>
              </a:rPr>
              <a:t>,</a:t>
            </a:r>
            <a:br>
              <a:rPr lang="en-US" altLang="ko-KR" sz="1600" dirty="0">
                <a:latin typeface="Arial Rounded MT Bold" panose="020F0704030504030204" pitchFamily="34" charset="0"/>
              </a:rPr>
            </a:br>
            <a:r>
              <a:rPr lang="en-US" altLang="ko-KR" sz="1600" dirty="0">
                <a:latin typeface="Arial Rounded MT Bold" panose="020F0704030504030204" pitchFamily="34" charset="0"/>
              </a:rPr>
              <a:t>	</a:t>
            </a:r>
            <a:r>
              <a:rPr lang="ko-KR" altLang="en-US" sz="1600" dirty="0">
                <a:latin typeface="Arial Rounded MT Bold" panose="020F0704030504030204" pitchFamily="34" charset="0"/>
              </a:rPr>
              <a:t>강수확률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r>
              <a:rPr lang="ko-KR" altLang="en-US" sz="1600" dirty="0">
                <a:latin typeface="Arial Rounded MT Bold" panose="020F0704030504030204" pitchFamily="34" charset="0"/>
              </a:rPr>
              <a:t>습도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r>
              <a:rPr lang="ko-KR" altLang="en-US" sz="1600" dirty="0">
                <a:latin typeface="Arial Rounded MT Bold" panose="020F0704030504030204" pitchFamily="34" charset="0"/>
              </a:rPr>
              <a:t>풍속 </a:t>
            </a:r>
          </a:p>
        </p:txBody>
      </p:sp>
      <p:cxnSp>
        <p:nvCxnSpPr>
          <p:cNvPr id="19" name="직선 화살표 연결선 18"/>
          <p:cNvCxnSpPr>
            <a:stCxn id="10" idx="1"/>
          </p:cNvCxnSpPr>
          <p:nvPr/>
        </p:nvCxnSpPr>
        <p:spPr>
          <a:xfrm flipH="1" flipV="1">
            <a:off x="3900805" y="1997075"/>
            <a:ext cx="702310" cy="37846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3706" r="30045" b="31766"/>
          <a:stretch/>
        </p:blipFill>
        <p:spPr>
          <a:xfrm>
            <a:off x="8180070" y="1363980"/>
            <a:ext cx="3575050" cy="41490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/>
          <p:cNvCxnSpPr>
            <a:stCxn id="14" idx="3"/>
          </p:cNvCxnSpPr>
          <p:nvPr/>
        </p:nvCxnSpPr>
        <p:spPr>
          <a:xfrm flipV="1">
            <a:off x="7735570" y="4308475"/>
            <a:ext cx="444500" cy="14859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8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1502410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>
                <a:latin typeface="Arial Rounded MT Bold" charset="0"/>
                <a:ea typeface="Arial Rounded MT Bold" charset="0"/>
              </a:rPr>
              <a:t>09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소감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446405" y="1633220"/>
            <a:ext cx="11299825" cy="41503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 김다보미 </a:t>
            </a:r>
            <a:r>
              <a:rPr lang="en-US" altLang="ko-KR" sz="2400">
                <a:latin typeface="Arial Rounded MT Bold" charset="0"/>
              </a:rPr>
              <a:t>- </a:t>
            </a:r>
            <a:r>
              <a:rPr lang="ko-KR" altLang="en-US" sz="2400">
                <a:latin typeface="Arial Rounded MT Bold" charset="0"/>
              </a:rPr>
              <a:t>처음 주제를 정하고 계획을 세울 때에는 너무 기능이 적은 거 아닌가 걱정했었는데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적다고 생각했던 기능들도 처음으로 해보다보니 너무 많았습니다</a:t>
            </a:r>
            <a:r>
              <a:rPr lang="en-US" altLang="ko-KR" sz="2400">
                <a:latin typeface="Arial Rounded MT Bold" charset="0"/>
              </a:rPr>
              <a:t>. </a:t>
            </a:r>
            <a:r>
              <a:rPr lang="ko-KR" altLang="en-US" sz="2400">
                <a:latin typeface="Arial Rounded MT Bold" charset="0"/>
              </a:rPr>
              <a:t>기능을 하나하나 구현하려고 할 때마다 막히는 부분이 생겨서 힘들었고</a:t>
            </a:r>
            <a:r>
              <a:rPr lang="en-US" altLang="ko-KR" sz="2400">
                <a:latin typeface="Arial Rounded MT Bold" charset="0"/>
              </a:rPr>
              <a:t> API</a:t>
            </a:r>
            <a:r>
              <a:rPr lang="ko-KR" altLang="en-US" sz="2400">
                <a:latin typeface="Arial Rounded MT Bold" charset="0"/>
              </a:rPr>
              <a:t>에서 데이터를</a:t>
            </a:r>
            <a:r>
              <a:rPr lang="en-US" altLang="ko-KR" sz="2400">
                <a:latin typeface="Arial Rounded MT Bold" charset="0"/>
              </a:rPr>
              <a:t> </a:t>
            </a:r>
            <a:r>
              <a:rPr lang="ko-KR" altLang="en-US" sz="2400">
                <a:latin typeface="Arial Rounded MT Bold" charset="0"/>
              </a:rPr>
              <a:t>받아오는 것 자체가 쉽지 않았습니다.  그래도 처음으로 팀원들과 함께 고민하고 직접 만들어보니까 더 힘들었지만 그만큼 뿌듯했습니다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강태현 </a:t>
            </a:r>
            <a:r>
              <a:rPr lang="en-US" altLang="ko-KR" sz="2400">
                <a:latin typeface="Arial Rounded MT Bold" charset="0"/>
              </a:rPr>
              <a:t>- </a:t>
            </a:r>
            <a:r>
              <a:rPr lang="ko-KR" altLang="en-US" sz="2400">
                <a:latin typeface="Arial Rounded MT Bold" charset="0"/>
              </a:rPr>
              <a:t>수업만 듣다가 세미프로젝트로 무언갈 만들어보는데 처음인지라 너무 막막했습니다</a:t>
            </a:r>
            <a:r>
              <a:rPr lang="en-US" altLang="ko-KR" sz="2400">
                <a:latin typeface="Arial Rounded MT Bold" charset="0"/>
              </a:rPr>
              <a:t>. </a:t>
            </a:r>
            <a:r>
              <a:rPr lang="ko-KR" altLang="en-US" sz="2400">
                <a:latin typeface="Arial Rounded MT Bold" charset="0"/>
              </a:rPr>
              <a:t>팀원분들이 다들 잘하셔서 저는 따라가기만 해도 너무 벅찼습니다</a:t>
            </a:r>
            <a:r>
              <a:rPr lang="en-US" altLang="ko-KR" sz="2400">
                <a:latin typeface="Arial Rounded MT Bold" charset="0"/>
              </a:rPr>
              <a:t>. </a:t>
            </a:r>
            <a:r>
              <a:rPr lang="ko-KR" altLang="en-US" sz="2400">
                <a:latin typeface="Arial Rounded MT Bold" charset="0"/>
              </a:rPr>
              <a:t>요번 프로젝트를 통해서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를 어떤식으로 데이터를 가공해야하는지 배운 것 같습니다</a:t>
            </a:r>
            <a:r>
              <a:rPr lang="en-US" altLang="ko-KR" sz="2400">
                <a:latin typeface="Arial Rounded MT Bold" charset="0"/>
              </a:rPr>
              <a:t>. </a:t>
            </a:r>
            <a:r>
              <a:rPr lang="ko-KR" altLang="en-US" sz="2400">
                <a:latin typeface="Arial Rounded MT Bold" charset="0"/>
              </a:rPr>
              <a:t>앞으로는 열심히 공부해야겠습니다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83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1502410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>
                <a:latin typeface="Arial Rounded MT Bold" charset="0"/>
                <a:ea typeface="Arial Rounded MT Bold" charset="0"/>
              </a:rPr>
              <a:t>09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소감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440690" y="928370"/>
            <a:ext cx="11299825" cy="56330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오태원 </a:t>
            </a:r>
            <a:r>
              <a:rPr lang="en-US" altLang="ko-KR" sz="2400">
                <a:latin typeface="Arial Rounded MT Bold" charset="0"/>
              </a:rPr>
              <a:t>– </a:t>
            </a:r>
            <a:r>
              <a:rPr lang="ko-KR" altLang="en-US" sz="2400">
                <a:latin typeface="Arial Rounded MT Bold" charset="0"/>
              </a:rPr>
              <a:t>처음 주제를 정하는데 오래 걸렸는데 팀원들과 주제를 정하고 명확한 방향을 정하고 시작하는 게 중요하다는 걸 알 수 있었습니다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막히는 부분이 있을 때 팀원들과 상의하여 아이디어를 얻거나 해결한 부분이 있었기 때문에 팀원과 함께하는 과정의 장점을 알게 되었습니다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처음 프로젝트를 시작했을 때는 예외처리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로딩 등을 생각하지 못했고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처음 코드 작성을 시작 하고서는 중복되는 코드가 많았습니다</a:t>
            </a:r>
            <a:r>
              <a:rPr lang="en-US" altLang="ko-KR" sz="2400">
                <a:latin typeface="Arial Rounded MT Bold" charset="0"/>
              </a:rPr>
              <a:t>.</a:t>
            </a:r>
            <a:r>
              <a:rPr lang="en-US" altLang="ko-KR" sz="2400">
                <a:latin typeface="Arial Rounded MT Bold" charset="0"/>
              </a:rPr>
              <a:t/>
            </a:r>
            <a:br>
              <a:rPr lang="en-US" altLang="ko-KR" sz="2400">
                <a:latin typeface="Arial Rounded MT Bold" charset="0"/>
              </a:rPr>
            </a:br>
            <a:r>
              <a:rPr lang="ko-KR" altLang="en-US" sz="2400">
                <a:latin typeface="Arial Rounded MT Bold" charset="0"/>
              </a:rPr>
              <a:t>중복 작업을 중복을 제거하고 함수를 사용하고자 노력하는 과정에서 코드작성 방법에 도움이 많이 됐습니다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처음에 무분별하게 </a:t>
            </a:r>
            <a:r>
              <a:rPr lang="en-US" altLang="ko-KR" sz="2400">
                <a:latin typeface="Arial Rounded MT Bold" charset="0"/>
              </a:rPr>
              <a:t>js</a:t>
            </a:r>
            <a:r>
              <a:rPr lang="ko-KR" altLang="en-US" sz="2400">
                <a:latin typeface="Arial Rounded MT Bold" charset="0"/>
              </a:rPr>
              <a:t>파일 만들어서 분할했는데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좀 더 명확한 기준을 가지고 분할해야 함을 느꼈습니다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를 처음 활용하고 데이터를 다루는데 처음과 비교해서 익숙해졌습니다</a:t>
            </a:r>
            <a:r>
              <a:rPr lang="en-US" altLang="ko-KR" sz="2400">
                <a:latin typeface="Arial Rounded MT Bold" charset="0"/>
              </a:rPr>
              <a:t>.</a:t>
            </a:r>
            <a:r>
              <a:rPr lang="en-US" altLang="ko-KR" sz="2400">
                <a:latin typeface="Arial Rounded MT Bold" charset="0"/>
              </a:rPr>
              <a:t/>
            </a:r>
            <a:br>
              <a:rPr lang="en-US" altLang="ko-KR" sz="2400">
                <a:latin typeface="Arial Rounded MT Bold" charset="0"/>
              </a:rPr>
            </a:br>
            <a:r>
              <a:rPr lang="ko-KR" altLang="en-US" sz="2400">
                <a:latin typeface="Arial Rounded MT Bold" charset="0"/>
              </a:rPr>
              <a:t>프로젝트를 진행 하면서 스스로 부족한 점이 보였고 이를 보완하고자 노력하는 과정에서 자연스럽게 공부를 하게 됐습니다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를 받아오는 과정에서 비동기처리에 대해 이해할 수 있었습니다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2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1985010" cy="660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02 </a:t>
            </a:r>
            <a:r>
              <a:rPr lang="ko-KR" altLang="en-US" sz="2000" dirty="0">
                <a:latin typeface="Arial Rounded MT Bold" panose="020F0704030504030204" pitchFamily="34" charset="0"/>
                <a:ea typeface="Arial Rounded MT Bold" charset="0"/>
              </a:rPr>
              <a:t>OpenAPI</a:t>
            </a:r>
            <a:endParaRPr lang="ko-KR" altLang="en-US" sz="2800" dirty="0">
              <a:latin typeface="Arial Rounded MT Bold" panose="020F0704030504030204" pitchFamily="34" charset="0"/>
              <a:ea typeface="Arial Rounded MT Bold" charset="0"/>
            </a:endParaRPr>
          </a:p>
        </p:txBody>
      </p:sp>
      <p:sp>
        <p:nvSpPr>
          <p:cNvPr id="5" name="도형 10"/>
          <p:cNvSpPr>
            <a:spLocks/>
          </p:cNvSpPr>
          <p:nvPr/>
        </p:nvSpPr>
        <p:spPr>
          <a:xfrm>
            <a:off x="581025" y="1181100"/>
            <a:ext cx="5178425" cy="8210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1.</a:t>
            </a:r>
            <a:r>
              <a:rPr sz="18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 </a:t>
            </a:r>
            <a:r>
              <a:rPr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실시간 날씨 조회 : 하늘상태, 기온, 실시간 최저,최고 기온, 지역명</a:t>
            </a:r>
            <a:endParaRPr lang="ko-KR" altLang="en-US" sz="1100" b="0" i="0">
              <a:solidFill>
                <a:srgbClr val="000000"/>
              </a:solidFill>
              <a:latin typeface="Arial Rounded MT Bold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 b="0" i="0">
                <a:solidFill>
                  <a:srgbClr val="000000"/>
                </a:solidFill>
                <a:latin typeface="Arial Rounded MT Bold" charset="0"/>
                <a:ea typeface="Courier New" charset="0"/>
              </a:rPr>
              <a:t>https://api.openweathermap.org/data/2.5/weather</a:t>
            </a:r>
            <a:endParaRPr lang="ko-KR" altLang="en-US" sz="1600" b="0" i="0">
              <a:solidFill>
                <a:srgbClr val="000000"/>
              </a:solidFill>
              <a:latin typeface="Arial Rounded MT Bold" charset="0"/>
              <a:ea typeface="Courier New" charset="0"/>
            </a:endParaRPr>
          </a:p>
        </p:txBody>
      </p:sp>
      <p:pic>
        <p:nvPicPr>
          <p:cNvPr id="7" name="그림 13" descr="C:/Users/cdabo/AppData/Roaming/PolarisOffice/ETemp/11416_11319480/image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210" y="2324100"/>
            <a:ext cx="2980690" cy="3102610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8" name="그림 14" descr="C:/Users/cdabo/AppData/Roaming/PolarisOffice/ETemp/11416_11319480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8220" y="2324100"/>
            <a:ext cx="2980690" cy="3180080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" name="도형 17"/>
          <p:cNvSpPr>
            <a:spLocks/>
          </p:cNvSpPr>
          <p:nvPr/>
        </p:nvSpPr>
        <p:spPr>
          <a:xfrm>
            <a:off x="6050915" y="1165860"/>
            <a:ext cx="5572125" cy="8388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Arial Rounded MT Bold" charset="0"/>
                <a:ea typeface="맑은 고딕" charset="0"/>
              </a:rPr>
              <a:t>2</a:t>
            </a:r>
            <a:r>
              <a:rPr sz="1800">
                <a:latin typeface="Arial Rounded MT Bold" charset="0"/>
                <a:ea typeface="맑은 고딕" charset="0"/>
              </a:rPr>
              <a:t>. </a:t>
            </a:r>
            <a:r>
              <a:rPr sz="1100" b="0" i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</a:t>
            </a:r>
            <a:r>
              <a:rPr sz="1200" b="0" i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5일간의 데이터를 3시간 단위로 조회 : 일일 최저기온, 최고기온 , 강수확률</a:t>
            </a:r>
            <a:endParaRPr lang="ko-KR" altLang="en-US" sz="1100" b="0" i="0">
              <a:solidFill>
                <a:srgbClr val="000000"/>
              </a:solidFill>
              <a:latin typeface="Arial Rounded MT Bold" charset="0"/>
              <a:ea typeface="Malgun Gothic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 b="0">
                <a:solidFill>
                  <a:schemeClr val="tx1"/>
                </a:solidFill>
                <a:latin typeface="Arial Rounded MT Bold" charset="0"/>
                <a:ea typeface="Consolas" charset="0"/>
              </a:rPr>
              <a:t>http://api.openweathermap.org/data/2.5/forecast</a:t>
            </a:r>
            <a:endParaRPr lang="ko-KR" altLang="en-US" sz="1600" b="0">
              <a:solidFill>
                <a:schemeClr val="tx1"/>
              </a:solidFill>
              <a:latin typeface="Arial Rounded MT Bold" charset="0"/>
              <a:ea typeface="Consolas" charset="0"/>
            </a:endParaRPr>
          </a:p>
        </p:txBody>
      </p:sp>
      <p:sp>
        <p:nvSpPr>
          <p:cNvPr id="11" name="텍스트 상자 24"/>
          <p:cNvSpPr txBox="1">
            <a:spLocks/>
          </p:cNvSpPr>
          <p:nvPr/>
        </p:nvSpPr>
        <p:spPr>
          <a:xfrm>
            <a:off x="7751445" y="6489065"/>
            <a:ext cx="44062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Arial Rounded MT Bold" panose="020F0704030504030204" pitchFamily="34" charset="0"/>
                <a:ea typeface="맑은 고딕" charset="0"/>
              </a:rPr>
              <a:t>출처 : https://openweathermap.org/api</a:t>
            </a:r>
            <a:endParaRPr lang="ko-KR" altLang="en-US" sz="1800">
              <a:latin typeface="Arial Rounded MT Bold" panose="020F0704030504030204" pitchFamily="34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6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1985645" cy="6610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800">
                <a:latin typeface="Arial Rounded MT Bold" charset="0"/>
                <a:ea typeface="Arial Rounded MT Bold" charset="0"/>
              </a:rPr>
              <a:t>02 </a:t>
            </a:r>
            <a:r>
              <a:rPr sz="2000">
                <a:latin typeface="Arial Rounded MT Bold" charset="0"/>
                <a:ea typeface="Arial Rounded MT Bold" charset="0"/>
              </a:rPr>
              <a:t>OpenAPI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2847340" y="1057275"/>
            <a:ext cx="6496685" cy="839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latin typeface="Arial Rounded MT Bold" charset="0"/>
              <a:ea typeface="Arial Rounded MT Bold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latin typeface="Arial Rounded MT Bold" charset="0"/>
                <a:ea typeface="Arial Rounded MT Bold" charset="0"/>
              </a:rPr>
              <a:t>3. </a:t>
            </a:r>
            <a:r>
              <a:rPr sz="1200" b="1" i="0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기상청</a:t>
            </a:r>
            <a:r>
              <a:rPr sz="1200" b="1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 </a:t>
            </a:r>
            <a:r>
              <a:rPr sz="1200" b="1" i="0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단기예보</a:t>
            </a:r>
            <a:endParaRPr lang="ko-KR" altLang="en-US" sz="1200" b="1" i="0">
              <a:solidFill>
                <a:srgbClr val="333333"/>
              </a:solidFill>
              <a:latin typeface="Arial Rounded MT Bold" charset="0"/>
              <a:ea typeface="Arial Rounded MT Bold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400" b="0">
                <a:solidFill>
                  <a:schemeClr val="tx1"/>
                </a:solidFill>
                <a:latin typeface="Arial Rounded MT Bold" charset="0"/>
                <a:ea typeface="Arial Rounded MT Bold" charset="0"/>
              </a:rPr>
              <a:t>http://apis.data.go.kr/1360000/VilageFcstInfoService_2.0/getVilageFcst</a:t>
            </a:r>
            <a:endParaRPr lang="ko-KR" altLang="en-US" sz="1400" b="0">
              <a:solidFill>
                <a:schemeClr val="tx1"/>
              </a:solidFill>
              <a:latin typeface="Arial Rounded MT Bold" charset="0"/>
              <a:ea typeface="Arial Rounded MT Bold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2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Picture " descr="C:/Users/cdabo/AppData/Roaming/PolarisOffice/ETemp/11416_11319480/fImage5356436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35" y="2188845"/>
            <a:ext cx="5544185" cy="358013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2" name="Rect 0"/>
          <p:cNvSpPr txBox="1">
            <a:spLocks/>
          </p:cNvSpPr>
          <p:nvPr/>
        </p:nvSpPr>
        <p:spPr>
          <a:xfrm>
            <a:off x="5162550" y="6488430"/>
            <a:ext cx="6613525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Arial Rounded MT Bold" charset="0"/>
                <a:ea typeface="Arial Rounded MT Bold" charset="0"/>
              </a:rPr>
              <a:t>출처: </a:t>
            </a:r>
            <a:r>
              <a:rPr sz="1800" b="0" i="0">
                <a:solidFill>
                  <a:schemeClr val="tx1"/>
                </a:solidFill>
                <a:latin typeface="Arial Rounded MT Bold" charset="0"/>
                <a:ea typeface="Arial Rounded MT Bold" charset="0"/>
              </a:rPr>
              <a:t>http://apis.data.go.kr/1360000/VilageFcstInfoService_2.0</a:t>
            </a:r>
            <a:endParaRPr lang="ko-KR" altLang="en-US" sz="1800" b="0" i="0">
              <a:solidFill>
                <a:schemeClr val="tx1"/>
              </a:solidFill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970" cy="660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02 </a:t>
            </a:r>
            <a:r>
              <a:rPr lang="ko-KR" altLang="en-US" sz="2000" dirty="0">
                <a:latin typeface="Arial Rounded MT Bold" panose="020F0704030504030204" pitchFamily="34" charset="0"/>
                <a:ea typeface="Arial Rounded MT Bold" charset="0"/>
              </a:rPr>
              <a:t>OpenAPI 인증키 발급</a:t>
            </a:r>
            <a:endParaRPr lang="ko-KR" altLang="en-US" sz="2800" dirty="0">
              <a:latin typeface="Arial Rounded MT Bold" panose="020F0704030504030204" pitchFamily="34" charset="0"/>
              <a:ea typeface="Arial Rounded MT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428625" y="771525"/>
            <a:ext cx="1248410" cy="8204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 b="0" i="0" dirty="0" err="1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회원가입</a:t>
            </a:r>
            <a:endParaRPr lang="ko-KR" altLang="en-US" sz="1800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2242185" y="788035"/>
            <a:ext cx="5213350" cy="8204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 dirty="0" err="1">
                <a:latin typeface="Arial Rounded MT Bold" panose="020F0704030504030204" pitchFamily="34" charset="0"/>
                <a:ea typeface="맑은 고딕" charset="0"/>
              </a:rPr>
              <a:t>로그인</a:t>
            </a:r>
            <a:r>
              <a:rPr lang="en-US"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후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lang="en-US" sz="1800" dirty="0">
                <a:latin typeface="Arial Rounded MT Bold" panose="020F0704030504030204" pitchFamily="34" charset="0"/>
                <a:ea typeface="맑은 고딕" charset="0"/>
              </a:rPr>
              <a:t>API keys 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발급</a:t>
            </a:r>
          </a:p>
        </p:txBody>
      </p:sp>
      <p:sp>
        <p:nvSpPr>
          <p:cNvPr id="11" name="도형 27"/>
          <p:cNvSpPr>
            <a:spLocks/>
          </p:cNvSpPr>
          <p:nvPr/>
        </p:nvSpPr>
        <p:spPr>
          <a:xfrm>
            <a:off x="8068310" y="788035"/>
            <a:ext cx="3719830" cy="8204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해당 </a:t>
            </a:r>
            <a:r>
              <a:rPr lang="en-US" altLang="ko-KR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URL</a:t>
            </a:r>
            <a:r>
              <a:rPr lang="ko-KR" altLang="en-US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과 발급받은 </a:t>
            </a:r>
            <a:r>
              <a:rPr lang="en-US" altLang="ko-KR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key</a:t>
            </a:r>
            <a:r>
              <a:rPr lang="ko-KR" altLang="en-US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로 </a:t>
            </a:r>
            <a:r>
              <a:rPr lang="en-US" altLang="ko-KR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API </a:t>
            </a:r>
            <a:r>
              <a:rPr lang="ko-KR" altLang="en-US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호출</a:t>
            </a:r>
            <a:endParaRPr lang="ko-KR" altLang="en-US" sz="1800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2" name="텍스트 상자 28"/>
          <p:cNvSpPr txBox="1">
            <a:spLocks/>
          </p:cNvSpPr>
          <p:nvPr/>
        </p:nvSpPr>
        <p:spPr>
          <a:xfrm>
            <a:off x="1005840" y="6341110"/>
            <a:ext cx="469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Arial Rounded MT Bold" panose="020F0704030504030204" pitchFamily="34" charset="0"/>
              <a:ea typeface="맑은 고딕" charset="0"/>
            </a:endParaRPr>
          </a:p>
        </p:txBody>
      </p:sp>
      <p:pic>
        <p:nvPicPr>
          <p:cNvPr id="14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" y="1856105"/>
            <a:ext cx="4033520" cy="1878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" y="3982720"/>
            <a:ext cx="4033520" cy="2254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835785" y="1019810"/>
            <a:ext cx="295910" cy="32385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7620635" y="1040130"/>
            <a:ext cx="295910" cy="32385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7" name="도형 27"/>
          <p:cNvSpPr>
            <a:spLocks/>
          </p:cNvSpPr>
          <p:nvPr/>
        </p:nvSpPr>
        <p:spPr>
          <a:xfrm>
            <a:off x="8068310" y="1856105"/>
            <a:ext cx="3719830" cy="13512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http://api.openweathermap.org/data/2.5/forecast?q={city name}&amp;</a:t>
            </a:r>
            <a:r>
              <a:rPr lang="en-US" altLang="ko-KR" sz="1600" dirty="0" err="1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appid</a:t>
            </a:r>
            <a:r>
              <a:rPr lang="en-US" altLang="ko-KR" sz="1600" dirty="0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={API KEY}&amp;</a:t>
            </a:r>
            <a:r>
              <a:rPr lang="en-US" altLang="ko-KR" sz="1600" dirty="0" err="1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lang</a:t>
            </a:r>
            <a:r>
              <a:rPr lang="en-US" altLang="ko-KR" sz="1600" dirty="0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=</a:t>
            </a:r>
            <a:r>
              <a:rPr lang="en-US" altLang="ko-KR" sz="1600" dirty="0" err="1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kr&amp;units</a:t>
            </a:r>
            <a:r>
              <a:rPr lang="en-US" altLang="ko-KR" sz="1600" dirty="0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=metric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8649970" y="1343660"/>
            <a:ext cx="4940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888730" y="1343660"/>
            <a:ext cx="74295" cy="51244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72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4605" cy="6610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800">
                <a:latin typeface="Arial Rounded MT Bold" charset="0"/>
                <a:ea typeface="Arial Rounded MT Bold" charset="0"/>
              </a:rPr>
              <a:t>02 </a:t>
            </a:r>
            <a:r>
              <a:rPr sz="2000">
                <a:latin typeface="Arial Rounded MT Bold" charset="0"/>
                <a:ea typeface="Arial Rounded MT Bold" charset="0"/>
              </a:rPr>
              <a:t>OpenAPI 인증키 발급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428625" y="771525"/>
            <a:ext cx="1249045" cy="8210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0" i="0">
                <a:solidFill>
                  <a:srgbClr val="000000"/>
                </a:solidFill>
                <a:latin typeface="Arial Rounded MT Bold" charset="0"/>
                <a:ea typeface="맑은 고딕" charset="0"/>
              </a:rPr>
              <a:t>회원가입</a:t>
            </a:r>
            <a:endParaRPr lang="ko-KR" altLang="en-US" sz="1800" b="0" i="0">
              <a:solidFill>
                <a:srgbClr val="000000"/>
              </a:solidFill>
              <a:latin typeface="Arial Rounded MT Bold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2242185" y="788035"/>
            <a:ext cx="5213985" cy="8210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Arial Rounded MT Bold" charset="0"/>
                <a:ea typeface="맑은 고딕" charset="0"/>
              </a:rPr>
              <a:t>로그인 후 API keys 발급</a:t>
            </a:r>
            <a:endParaRPr lang="ko-KR" altLang="en-US" sz="1800">
              <a:latin typeface="Arial Rounded MT Bold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8068310" y="788035"/>
            <a:ext cx="3720465" cy="8210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 Rounded MT Bold" charset="0"/>
                <a:ea typeface="맑은 고딕" charset="0"/>
              </a:rPr>
              <a:t>해당 URL과 발급받은 key로 API 호출</a:t>
            </a:r>
            <a:endParaRPr lang="ko-KR" altLang="en-US" sz="1600">
              <a:solidFill>
                <a:srgbClr val="000000"/>
              </a:solidFill>
              <a:latin typeface="Arial Rounded MT Bold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005840" y="6341110"/>
            <a:ext cx="4762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Arial Rounded MT Bold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1835785" y="1019810"/>
            <a:ext cx="296545" cy="32448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Arial Rounded MT Bold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>
            <a:off x="7620635" y="1040130"/>
            <a:ext cx="296545" cy="324485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Arial Rounded MT Bold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8068310" y="1856105"/>
            <a:ext cx="3720465" cy="13519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b="0">
                <a:solidFill>
                  <a:schemeClr val="tx1"/>
                </a:solidFill>
                <a:latin typeface="Consolas" charset="0"/>
                <a:ea typeface="맑은 고딕" charset="0"/>
              </a:rPr>
              <a:t>http://apis.data.go.kr/1360000/VilageFcstInfoService_2.0/getVilageFcst?{ServiceKey}</a:t>
            </a:r>
            <a:endParaRPr lang="ko-KR" altLang="en-US" sz="1600" b="0">
              <a:solidFill>
                <a:schemeClr val="tx1"/>
              </a:solidFill>
              <a:latin typeface="Consolas" charset="0"/>
              <a:ea typeface="맑은 고딕" charset="0"/>
            </a:endParaRPr>
          </a:p>
        </p:txBody>
      </p:sp>
      <p:cxnSp>
        <p:nvCxnSpPr>
          <p:cNvPr id="8" name="Rect 0"/>
          <p:cNvCxnSpPr/>
          <p:nvPr/>
        </p:nvCxnSpPr>
        <p:spPr>
          <a:xfrm>
            <a:off x="8649970" y="1343660"/>
            <a:ext cx="494665" cy="635"/>
          </a:xfrm>
          <a:prstGeom prst="line">
            <a:avLst/>
          </a:prstGeom>
          <a:ln w="3810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>
            <a:off x="8888730" y="1343660"/>
            <a:ext cx="74930" cy="513080"/>
          </a:xfrm>
          <a:prstGeom prst="straightConnector1">
            <a:avLst/>
          </a:prstGeom>
          <a:ln w="28575" cap="flat" cmpd="sng">
            <a:solidFill>
              <a:srgbClr val="00B05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" descr="C:/Users/cdabo/AppData/Roaming/PolarisOffice/ETemp/11416_11319480/fImage58641444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85" y="1856105"/>
            <a:ext cx="5213985" cy="135191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9" name="Picture " descr="C:/Users/cdabo/AppData/Roaming/PolarisOffice/ETemp/11416_11319480/fImage3537544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85" y="3318510"/>
            <a:ext cx="5213985" cy="275209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22" name="도형 44"/>
          <p:cNvSpPr>
            <a:spLocks/>
          </p:cNvSpPr>
          <p:nvPr/>
        </p:nvSpPr>
        <p:spPr>
          <a:xfrm>
            <a:off x="3272790" y="5829935"/>
            <a:ext cx="4076065" cy="20320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970" cy="660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02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  <a:ea typeface="Arial Rounded MT Bold" charset="0"/>
              </a:rPr>
              <a:t>OpenAPI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  <a:ea typeface="Arial Rounded MT Bold" charset="0"/>
              </a:rPr>
              <a:t>파라미터</a:t>
            </a:r>
            <a:endParaRPr lang="ko-KR" altLang="en-US" sz="2800" dirty="0">
              <a:latin typeface="Arial Rounded MT Bold" panose="020F0704030504030204" pitchFamily="34" charset="0"/>
              <a:ea typeface="Arial Rounded MT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466725" y="668020"/>
            <a:ext cx="5360035" cy="8210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1. </a:t>
            </a:r>
            <a:r>
              <a:rPr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실시간 날씨 조회 : </a:t>
            </a:r>
            <a:r>
              <a:rPr lang="ko-KR" altLang="en-US"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도시명</a:t>
            </a:r>
            <a:r>
              <a:rPr lang="en-US" altLang="ko-KR"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, </a:t>
            </a:r>
            <a:r>
              <a:rPr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하늘</a:t>
            </a:r>
            <a:r>
              <a:rPr lang="en-US"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 </a:t>
            </a:r>
            <a:r>
              <a:rPr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상태</a:t>
            </a:r>
            <a:r>
              <a:rPr lang="en-US"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아이콘</a:t>
            </a:r>
            <a:r>
              <a:rPr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,</a:t>
            </a:r>
            <a:r>
              <a:rPr lang="en-US"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현재 기온</a:t>
            </a:r>
            <a:r>
              <a:rPr lang="en-US" altLang="ko-KR"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Arial" charset="0"/>
              </a:rPr>
              <a:t>습도</a:t>
            </a:r>
            <a:r>
              <a:rPr lang="en-US" altLang="ko-KR" sz="1200">
                <a:solidFill>
                  <a:srgbClr val="000000"/>
                </a:solidFill>
                <a:latin typeface="Arial Rounded MT Bold" charset="0"/>
                <a:ea typeface="Arial" charset="0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Arial" charset="0"/>
              </a:rPr>
              <a:t>풍속</a:t>
            </a:r>
            <a:r>
              <a:rPr lang="en-US" altLang="ko-KR" sz="1200" b="0" i="0">
                <a:solidFill>
                  <a:srgbClr val="000000"/>
                </a:solidFill>
                <a:latin typeface="Arial Rounded MT Bold" charset="0"/>
                <a:ea typeface="Arial" charset="0"/>
              </a:rPr>
              <a:t> </a:t>
            </a:r>
            <a:endParaRPr lang="ko-KR" altLang="en-US" sz="1200" b="0" i="0">
              <a:solidFill>
                <a:srgbClr val="000000"/>
              </a:solidFill>
              <a:latin typeface="Arial Rounded MT Bold" charset="0"/>
              <a:ea typeface="Arial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sz="1800" b="0" i="0">
                <a:solidFill>
                  <a:srgbClr val="000000"/>
                </a:solidFill>
                <a:latin typeface="Arial Rounded MT Bold" charset="0"/>
                <a:ea typeface="Courier New" charset="0"/>
              </a:rPr>
              <a:t>    </a:t>
            </a:r>
            <a:r>
              <a:rPr sz="1600" b="0" i="0">
                <a:solidFill>
                  <a:srgbClr val="000000"/>
                </a:solidFill>
                <a:latin typeface="Arial Rounded MT Bold" charset="0"/>
                <a:ea typeface="Courier New" charset="0"/>
              </a:rPr>
              <a:t>https://api.openweathermap.org/data/2.5/weather</a:t>
            </a:r>
            <a:endParaRPr lang="ko-KR" altLang="en-US" sz="1600" b="0" i="0">
              <a:solidFill>
                <a:srgbClr val="000000"/>
              </a:solidFill>
              <a:latin typeface="Arial Rounded MT Bold" charset="0"/>
              <a:ea typeface="Courier New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281305" y="4618990"/>
            <a:ext cx="5711825" cy="816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 dirty="0">
                <a:latin typeface="Arial Rounded MT Bold" charset="0"/>
                <a:ea typeface="맑은 고딕" charset="0"/>
              </a:rPr>
              <a:t>2</a:t>
            </a:r>
            <a:r>
              <a:rPr sz="1800" dirty="0">
                <a:latin typeface="Arial Rounded MT Bold" charset="0"/>
                <a:ea typeface="맑은 고딕" charset="0"/>
              </a:rPr>
              <a:t>. </a:t>
            </a:r>
            <a:r>
              <a:rPr sz="1100" b="0" i="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</a:t>
            </a:r>
            <a:r>
              <a:rPr sz="1200" b="0" i="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5일간의 </a:t>
            </a:r>
            <a:r>
              <a:rPr sz="1200" b="0" i="0" dirty="0" err="1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데이터를</a:t>
            </a:r>
            <a:r>
              <a:rPr sz="1200" b="0" i="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3시간 </a:t>
            </a:r>
            <a:r>
              <a:rPr sz="1200" b="0" i="0" dirty="0" err="1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단위로</a:t>
            </a:r>
            <a:r>
              <a:rPr sz="1200" b="0" i="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</a:t>
            </a:r>
            <a:r>
              <a:rPr sz="1200" b="0" i="0" dirty="0" err="1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조회</a:t>
            </a:r>
            <a:r>
              <a:rPr sz="1200" b="0" i="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: </a:t>
            </a:r>
            <a:r>
              <a:rPr lang="ko-KR" altLang="en-US" sz="120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예측 시간</a:t>
            </a:r>
            <a:r>
              <a:rPr lang="en-US" altLang="ko-KR" sz="120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최저</a:t>
            </a:r>
            <a:r>
              <a:rPr lang="en-US" altLang="ko-KR" sz="120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최고 기온</a:t>
            </a:r>
            <a:r>
              <a:rPr lang="en-US" altLang="ko-KR" sz="120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강수확률</a:t>
            </a:r>
            <a:endParaRPr lang="ko-KR" altLang="en-US" sz="1100" dirty="0">
              <a:solidFill>
                <a:srgbClr val="000000"/>
              </a:solidFill>
              <a:latin typeface="Arial Rounded MT Bold" charset="0"/>
              <a:ea typeface="Malgun Gothic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sz="1600" b="0" dirty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    </a:t>
            </a:r>
            <a:r>
              <a:rPr sz="1400" b="0" dirty="0">
                <a:solidFill>
                  <a:schemeClr val="tx1"/>
                </a:solidFill>
                <a:latin typeface="Arial Rounded MT Bold" charset="0"/>
                <a:ea typeface="Consolas" charset="0"/>
              </a:rPr>
              <a:t>http://api.openweathermap.org/data/2.5/forecast</a:t>
            </a:r>
            <a:endParaRPr lang="ko-KR" altLang="en-US" sz="1400" b="0" dirty="0">
              <a:solidFill>
                <a:schemeClr val="tx1"/>
              </a:solidFill>
              <a:latin typeface="Arial Rounded MT Bold" charset="0"/>
              <a:ea typeface="Consolas" charset="0"/>
            </a:endParaRPr>
          </a:p>
        </p:txBody>
      </p:sp>
      <p:graphicFrame>
        <p:nvGraphicFramePr>
          <p:cNvPr id="11" name="표 22"/>
          <p:cNvGraphicFramePr>
            <a:graphicFrameLocks noGrp="1"/>
          </p:cNvGraphicFramePr>
          <p:nvPr/>
        </p:nvGraphicFramePr>
        <p:xfrm>
          <a:off x="776605" y="1796415"/>
          <a:ext cx="4739640" cy="2595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8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1" kern="1200">
                          <a:solidFill>
                            <a:srgbClr val="FFFFFF"/>
                          </a:solidFill>
                        </a:rPr>
                        <a:t>Fields in API response</a:t>
                      </a:r>
                      <a:endParaRPr lang="ko-KR" altLang="en-US" sz="14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FFFFFF"/>
                          </a:solidFill>
                        </a:rPr>
                        <a:t>파라미터</a:t>
                      </a:r>
                      <a:endParaRPr lang="ko-KR" altLang="en-US" sz="18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rgbClr val="000000"/>
                          </a:solidFill>
                        </a:rPr>
                        <a:t>city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rgbClr val="000000"/>
                          </a:solidFill>
                        </a:rPr>
                        <a:t>도시명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w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eather</a:t>
                      </a: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[0]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.description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rgbClr val="000000"/>
                          </a:solidFill>
                        </a:rPr>
                        <a:t>하늘 상태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rgbClr val="000000"/>
                          </a:solidFill>
                        </a:rPr>
                        <a:t>weather[0].icon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rgbClr val="000000"/>
                          </a:solidFill>
                        </a:rPr>
                        <a:t>하늘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 아이콘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ain.temp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rgbClr val="000000"/>
                          </a:solidFill>
                        </a:rPr>
                        <a:t>현재 기온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ain.humidity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습도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w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ind.speed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풍속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표 26"/>
          <p:cNvGraphicFramePr>
            <a:graphicFrameLocks noGrp="1"/>
          </p:cNvGraphicFramePr>
          <p:nvPr/>
        </p:nvGraphicFramePr>
        <p:xfrm>
          <a:off x="771525" y="5642610"/>
          <a:ext cx="4743450" cy="7416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37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1" kern="1200">
                          <a:solidFill>
                            <a:srgbClr val="FFFFFF"/>
                          </a:solidFill>
                        </a:rPr>
                        <a:t>Fields in API response</a:t>
                      </a:r>
                      <a:endParaRPr lang="ko-KR" altLang="en-US" sz="14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b="1" kern="1200">
                          <a:solidFill>
                            <a:srgbClr val="FFFFFF"/>
                          </a:solidFill>
                        </a:rPr>
                        <a:t>파라미터</a:t>
                      </a:r>
                      <a:endParaRPr lang="ko-KR" altLang="en-US" sz="1800" b="1" kern="1200">
                        <a:solidFill>
                          <a:srgbClr val="FFFFFF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l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ist</a:t>
                      </a: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[0]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.pop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강수확률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도형 49"/>
          <p:cNvSpPr>
            <a:spLocks/>
          </p:cNvSpPr>
          <p:nvPr/>
        </p:nvSpPr>
        <p:spPr>
          <a:xfrm>
            <a:off x="6150610" y="1384935"/>
            <a:ext cx="5708015" cy="8210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Arial Rounded MT Bold" charset="0"/>
                <a:ea typeface="Arial Rounded MT Bold" charset="0"/>
              </a:rPr>
              <a:t>3. </a:t>
            </a:r>
            <a:r>
              <a:rPr sz="1400" b="1" i="0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기상청</a:t>
            </a:r>
            <a:r>
              <a:rPr sz="1400" b="1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 </a:t>
            </a:r>
            <a:r>
              <a:rPr sz="1400" b="1" i="0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단기예보</a:t>
            </a:r>
            <a:endParaRPr lang="ko-KR" altLang="en-US" sz="1400" b="1" i="0">
              <a:solidFill>
                <a:srgbClr val="333333"/>
              </a:solidFill>
              <a:latin typeface="Arial Rounded MT Bold" charset="0"/>
              <a:ea typeface="Arial Rounded MT Bold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Arial Rounded MT Bold" charset="0"/>
                <a:ea typeface="Arial Rounded MT Bold" charset="0"/>
              </a:rPr>
              <a:t>http://apis.data.go.kr/1360000/VilageFcstInfoService_2.0/getVilageFcst</a:t>
            </a:r>
            <a:endParaRPr lang="ko-KR" altLang="en-US" sz="1200" b="0">
              <a:solidFill>
                <a:schemeClr val="tx1"/>
              </a:solidFill>
              <a:latin typeface="Arial Rounded MT Bold" charset="0"/>
              <a:ea typeface="Arial Rounded MT Bold" charset="0"/>
            </a:endParaRPr>
          </a:p>
        </p:txBody>
      </p:sp>
      <p:graphicFrame>
        <p:nvGraphicFramePr>
          <p:cNvPr id="14" name="표 50"/>
          <p:cNvGraphicFramePr>
            <a:graphicFrameLocks noGrp="1"/>
          </p:cNvGraphicFramePr>
          <p:nvPr/>
        </p:nvGraphicFramePr>
        <p:xfrm>
          <a:off x="6708775" y="2467610"/>
          <a:ext cx="4593590" cy="2966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07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Fields in API response</a:t>
                      </a:r>
                      <a:endParaRPr lang="ko-KR" altLang="en-US" sz="14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파라미터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numOfRows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한 페이지 결과 수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pageNo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페이지 번호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dataType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데이터 타입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baseDate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발표일자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baseTime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발표시각 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nx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예보지점X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ny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예보지점Y</a:t>
                      </a:r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79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03 </a:t>
            </a:r>
            <a:r>
              <a:rPr lang="ko-KR" altLang="en-US" sz="2800" dirty="0">
                <a:latin typeface="Arial Rounded MT Bold" panose="020F0704030504030204" pitchFamily="34" charset="0"/>
                <a:ea typeface="Arial Rounded MT Bold" charset="0"/>
              </a:rPr>
              <a:t>와이어 프레임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55" y="1903095"/>
            <a:ext cx="5179060" cy="2936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" y="1905000"/>
            <a:ext cx="5090795" cy="293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오른쪽 화살표 12"/>
          <p:cNvSpPr/>
          <p:nvPr/>
        </p:nvSpPr>
        <p:spPr>
          <a:xfrm>
            <a:off x="5799455" y="3228975"/>
            <a:ext cx="412115" cy="25527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wrap="square" lIns="91440" tIns="45720" rIns="91440" bIns="45720" anchor="ctr">
        <a:noAutofit/>
      </a:bodyPr>
      <a:lstStyle>
        <a:defPPr marL="0" indent="0" algn="ctr" hangingPunct="1">
          <a:defRPr dirty="0" smtClean="0">
            <a:latin typeface="맑은 고딕" charset="0"/>
            <a:ea typeface="맑은 고딕" charset="0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31</Pages>
  <Paragraphs>161</Paragraphs>
  <Words>1167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cdabomi60</cp:lastModifiedBy>
  <dc:title>PowerPoint 프레젠테이션</dc:title>
  <cp:version>9.104.137.47964</cp:version>
  <dcterms:modified xsi:type="dcterms:W3CDTF">2022-10-16T18:33:27Z</dcterms:modified>
</cp:coreProperties>
</file>